
<file path=[Content_Types].xml><?xml version="1.0" encoding="utf-8"?>
<Types xmlns="http://schemas.openxmlformats.org/package/2006/content-types">
  <Default Extension="xml" ContentType="application/xml"/>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6777133" r:id="rId3"/>
    <p:sldId id="16668761" r:id="rId5"/>
    <p:sldId id="16668755" r:id="rId6"/>
    <p:sldId id="16777134" r:id="rId7"/>
    <p:sldId id="16668750" r:id="rId8"/>
    <p:sldId id="16777135" r:id="rId9"/>
    <p:sldId id="16668770" r:id="rId10"/>
    <p:sldId id="16668775" r:id="rId11"/>
    <p:sldId id="16668776" r:id="rId12"/>
    <p:sldId id="16668777" r:id="rId13"/>
    <p:sldId id="16668778" r:id="rId14"/>
    <p:sldId id="16668779" r:id="rId15"/>
    <p:sldId id="16668780" r:id="rId16"/>
    <p:sldId id="16668781" r:id="rId17"/>
    <p:sldId id="16668782" r:id="rId18"/>
    <p:sldId id="16668783" r:id="rId19"/>
    <p:sldId id="16668784" r:id="rId20"/>
    <p:sldId id="16668785" r:id="rId21"/>
    <p:sldId id="16668786" r:id="rId22"/>
    <p:sldId id="16668787" r:id="rId23"/>
    <p:sldId id="16668788" r:id="rId24"/>
    <p:sldId id="16668793" r:id="rId25"/>
    <p:sldId id="16668794" r:id="rId26"/>
    <p:sldId id="16668795" r:id="rId27"/>
    <p:sldId id="16668764" r:id="rId28"/>
    <p:sldId id="16668789" r:id="rId29"/>
    <p:sldId id="16668790" r:id="rId30"/>
    <p:sldId id="16668791" r:id="rId31"/>
    <p:sldId id="16668792" r:id="rId32"/>
    <p:sldId id="16668796" r:id="rId33"/>
    <p:sldId id="16668797" r:id="rId34"/>
    <p:sldId id="16668798" r:id="rId35"/>
    <p:sldId id="16668799" r:id="rId36"/>
    <p:sldId id="16668800" r:id="rId37"/>
    <p:sldId id="16668801" r:id="rId38"/>
    <p:sldId id="16668802" r:id="rId39"/>
    <p:sldId id="16668803" r:id="rId40"/>
    <p:sldId id="16668804" r:id="rId41"/>
    <p:sldId id="16668805" r:id="rId42"/>
    <p:sldId id="16668818" r:id="rId43"/>
    <p:sldId id="16668806" r:id="rId44"/>
    <p:sldId id="16668807" r:id="rId45"/>
    <p:sldId id="16668819" r:id="rId46"/>
    <p:sldId id="16668820" r:id="rId47"/>
    <p:sldId id="16668808" r:id="rId48"/>
    <p:sldId id="16668809" r:id="rId49"/>
    <p:sldId id="16668810" r:id="rId50"/>
    <p:sldId id="1666874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5F5"/>
    <a:srgbClr val="006397"/>
    <a:srgbClr val="2C8BE9"/>
    <a:srgbClr val="D18DFF"/>
    <a:srgbClr val="8D90FF"/>
    <a:srgbClr val="87AAFF"/>
    <a:srgbClr val="85EAFF"/>
    <a:srgbClr val="8F3CF6"/>
    <a:srgbClr val="B5C7E7"/>
    <a:srgbClr val="F7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6"/>
    <p:restoredTop sz="94676"/>
  </p:normalViewPr>
  <p:slideViewPr>
    <p:cSldViewPr snapToGrid="0" showGuides="1">
      <p:cViewPr varScale="1">
        <p:scale>
          <a:sx n="56" d="100"/>
          <a:sy n="56" d="100"/>
        </p:scale>
        <p:origin x="1144"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customXml" Target="../customXml/item3.xml"/><Relationship Id="rId56" Type="http://schemas.openxmlformats.org/officeDocument/2006/relationships/customXml" Target="../customXml/item2.xml"/><Relationship Id="rId55" Type="http://schemas.openxmlformats.org/officeDocument/2006/relationships/customXml" Target="../customXml/item1.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微软雅黑" panose="020B0503020204020204" pitchFamily="34" charset="-122"/>
                <a:ea typeface="微软雅黑" panose="020B0503020204020204" pitchFamily="34" charset="-122"/>
              </a:defRPr>
            </a:lvl1pPr>
          </a:lstStyle>
          <a:p>
            <a:fld id="{53ECCD28-1144-46F9-80FC-FD272582D9E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微软雅黑" panose="020B0503020204020204" pitchFamily="34" charset="-122"/>
                <a:ea typeface="微软雅黑" panose="020B0503020204020204" pitchFamily="34" charset="-122"/>
              </a:defRPr>
            </a:lvl1pPr>
          </a:lstStyle>
          <a:p>
            <a:fld id="{96FD12E8-0FB1-4DC0-AEF3-70BC2160DD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b="0" i="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b="0" i="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b="0" i="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b="0" i="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6FD12E8-0FB1-4DC0-AEF3-70BC2160DD6D}"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6FD12E8-0FB1-4DC0-AEF3-70BC2160DD6D}"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6FD12E8-0FB1-4DC0-AEF3-70BC2160DD6D}"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D39D0A-ED8E-4A87-BA33-B024370FBD8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emf"/><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5.emf"/><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Picture 2" descr="A picture containing background pattern&#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9785" y="1658"/>
            <a:ext cx="5171268" cy="6880491"/>
          </a:xfrm>
          <a:prstGeom prst="rect">
            <a:avLst/>
          </a:prstGeom>
        </p:spPr>
      </p:pic>
      <p:sp>
        <p:nvSpPr>
          <p:cNvPr id="5" name="文本占位符 3"/>
          <p:cNvSpPr>
            <a:spLocks noGrp="1"/>
          </p:cNvSpPr>
          <p:nvPr>
            <p:ph type="body" sz="quarter" idx="10" hasCustomPrompt="1"/>
          </p:nvPr>
        </p:nvSpPr>
        <p:spPr>
          <a:xfrm>
            <a:off x="825499" y="2003115"/>
            <a:ext cx="4965701" cy="1816925"/>
          </a:xfrm>
          <a:prstGeom prst="rect">
            <a:avLst/>
          </a:prstGeom>
        </p:spPr>
        <p:txBody>
          <a:bodyPr anchor="b" anchorCtr="0">
            <a:noAutofit/>
          </a:bodyPr>
          <a:lstStyle>
            <a:lvl1pPr marL="0" indent="0">
              <a:lnSpc>
                <a:spcPct val="100000"/>
              </a:lnSpc>
              <a:spcBef>
                <a:spcPts val="0"/>
              </a:spcBef>
              <a:buNone/>
              <a:defRPr sz="5400" b="1" i="0">
                <a:gradFill>
                  <a:gsLst>
                    <a:gs pos="0">
                      <a:schemeClr val="accent2"/>
                    </a:gs>
                    <a:gs pos="65000">
                      <a:schemeClr val="accent4"/>
                    </a:gs>
                  </a:gsLst>
                  <a:lin ang="0" scaled="0"/>
                </a:gradFill>
                <a:latin typeface="微软雅黑" panose="020B0503020204020204" pitchFamily="34" charset="-122"/>
              </a:defRPr>
            </a:lvl1pPr>
            <a:lvl2pPr marL="457200" indent="0">
              <a:buNone/>
              <a:defRPr/>
            </a:lvl2pPr>
          </a:lstStyle>
          <a:p>
            <a:pPr lvl="0"/>
            <a:r>
              <a:rPr lang="zh-CN" altLang="de-DE"/>
              <a:t>知微行易智能科技有限公司</a:t>
            </a:r>
            <a:endParaRPr lang="zh-CN" altLang="de-DE"/>
          </a:p>
        </p:txBody>
      </p:sp>
      <p:sp>
        <p:nvSpPr>
          <p:cNvPr id="14" name="文本框 13"/>
          <p:cNvSpPr txBox="1"/>
          <p:nvPr userDrawn="1"/>
        </p:nvSpPr>
        <p:spPr>
          <a:xfrm>
            <a:off x="12001500" y="7162800"/>
            <a:ext cx="184731" cy="369332"/>
          </a:xfrm>
          <a:prstGeom prst="rect">
            <a:avLst/>
          </a:prstGeom>
          <a:noFill/>
        </p:spPr>
        <p:txBody>
          <a:bodyPr wrap="none" rtlCol="0">
            <a:spAutoFit/>
          </a:bodyPr>
          <a:lstStyle/>
          <a:p>
            <a:endParaRPr kumimoji="1" lang="zh-CN" altLang="en-US"/>
          </a:p>
        </p:txBody>
      </p:sp>
      <p:sp>
        <p:nvSpPr>
          <p:cNvPr id="15" name="PA-圆角矩形 7"/>
          <p:cNvSpPr/>
          <p:nvPr userDrawn="1">
            <p:custDataLst>
              <p:tags r:id="rId3"/>
            </p:custDataLst>
          </p:nvPr>
        </p:nvSpPr>
        <p:spPr>
          <a:xfrm>
            <a:off x="825499" y="4091483"/>
            <a:ext cx="3213101" cy="556717"/>
          </a:xfrm>
          <a:prstGeom prst="roundRect">
            <a:avLst>
              <a:gd name="adj" fmla="val 50000"/>
            </a:avLst>
          </a:prstGeom>
          <a:gradFill>
            <a:gsLst>
              <a:gs pos="100000">
                <a:schemeClr val="accent4"/>
              </a:gs>
              <a:gs pos="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ormAutofit fontScale="92500" lnSpcReduction="10000"/>
          </a:bodyPr>
          <a:lstStyle/>
          <a:p>
            <a:pPr marL="71755"/>
            <a:endParaRPr lang="de-DE" altLang="zh-CN" sz="2700" b="0" i="0">
              <a:solidFill>
                <a:schemeClr val="bg1"/>
              </a:solidFill>
              <a:latin typeface="微软雅黑" panose="020B0503020204020204" pitchFamily="34" charset="-122"/>
            </a:endParaRPr>
          </a:p>
        </p:txBody>
      </p:sp>
      <p:pic>
        <p:nvPicPr>
          <p:cNvPr id="2" name="Picture 1"/>
          <p:cNvPicPr>
            <a:picLocks noChangeAspect="1"/>
          </p:cNvPicPr>
          <p:nvPr userDrawn="1"/>
        </p:nvPicPr>
        <p:blipFill>
          <a:blip r:embed="rId4">
            <a:alphaModFix amt="70000"/>
          </a:blip>
          <a:stretch>
            <a:fillRect/>
          </a:stretch>
        </p:blipFill>
        <p:spPr>
          <a:xfrm>
            <a:off x="9004515" y="1792315"/>
            <a:ext cx="2309247" cy="3273370"/>
          </a:xfrm>
          <a:prstGeom prst="rect">
            <a:avLst/>
          </a:prstGeom>
          <a:noFill/>
          <a:ln>
            <a:noFill/>
          </a:ln>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标题 1"/>
          <p:cNvSpPr txBox="1"/>
          <p:nvPr userDrawn="1"/>
        </p:nvSpPr>
        <p:spPr>
          <a:xfrm>
            <a:off x="660400" y="488700"/>
            <a:ext cx="10858500" cy="468000"/>
          </a:xfrm>
          <a:prstGeom prst="rect">
            <a:avLst/>
          </a:prstGeom>
          <a:noFill/>
          <a:ln>
            <a:noFill/>
          </a:ln>
        </p:spPr>
        <p:txBody>
          <a:bodyPr vert="horz" wrap="square" lIns="0" tIns="0" rIns="0" bIns="0" rtlCol="0" anchor="ctr"/>
          <a:lstStyle/>
          <a:p>
            <a:pPr algn="l">
              <a:lnSpc>
                <a:spcPct val="110000"/>
              </a:lnSpc>
            </a:pPr>
            <a:endParaRPr kumimoji="1" lang="zh-CN" altLang="en-US" b="1" i="0">
              <a:latin typeface="微软雅黑" panose="020B0503020204020204" pitchFamily="34" charset="-122"/>
              <a:ea typeface="微软雅黑" panose="020B0503020204020204" pitchFamily="34" charset="-122"/>
            </a:endParaRPr>
          </a:p>
        </p:txBody>
      </p:sp>
      <p:sp>
        <p:nvSpPr>
          <p:cNvPr id="4" name="标题 1"/>
          <p:cNvSpPr txBox="1"/>
          <p:nvPr userDrawn="1"/>
        </p:nvSpPr>
        <p:spPr>
          <a:xfrm>
            <a:off x="-417621" y="236665"/>
            <a:ext cx="835241" cy="720035"/>
          </a:xfrm>
          <a:prstGeom prst="triangl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userDrawn="1"/>
        </p:nvSpPr>
        <p:spPr>
          <a:xfrm rot="10800000">
            <a:off x="116330" y="236665"/>
            <a:ext cx="544070" cy="469026"/>
          </a:xfrm>
          <a:prstGeom prst="triangle">
            <a:avLst/>
          </a:prstGeom>
          <a:solidFill>
            <a:schemeClr val="bg1">
              <a:lumMod val="8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Title 11"/>
          <p:cNvSpPr>
            <a:spLocks noGrp="1"/>
          </p:cNvSpPr>
          <p:nvPr>
            <p:ph type="title"/>
          </p:nvPr>
        </p:nvSpPr>
        <p:spPr>
          <a:xfrm>
            <a:off x="838200" y="365125"/>
            <a:ext cx="10515600" cy="720035"/>
          </a:xfrm>
          <a:prstGeom prst="rect">
            <a:avLst/>
          </a:prstGeom>
        </p:spPr>
        <p:txBody>
          <a:bodyPr wrap="square">
            <a:normAutofit/>
          </a:bodyPr>
          <a:lstStyle>
            <a:lvl1pPr>
              <a:defRPr sz="3200" b="1" i="0">
                <a:latin typeface="微软雅黑" panose="020B0503020204020204" pitchFamily="34" charset="-122"/>
                <a:ea typeface="微软雅黑" panose="020B0503020204020204" pitchFamily="34" charset="-122"/>
              </a:defRPr>
            </a:lvl1pPr>
          </a:lstStyle>
          <a:p>
            <a:r>
              <a:rPr lang="en-US"/>
              <a:t>Click to edit Master title style</a:t>
            </a:r>
            <a:endParaRPr lang="en-US"/>
          </a:p>
        </p:txBody>
      </p:sp>
      <p:sp>
        <p:nvSpPr>
          <p:cNvPr id="11" name="Footer Placeholder 10"/>
          <p:cNvSpPr>
            <a:spLocks noGrp="1"/>
          </p:cNvSpPr>
          <p:nvPr>
            <p:ph type="ftr" sz="quarter" idx="10"/>
          </p:nvPr>
        </p:nvSpPr>
        <p:spPr/>
        <p:txBody>
          <a:bodyPr>
            <a:noAutofit/>
          </a:bodyPr>
          <a:lstStyle>
            <a:lvl1pPr>
              <a:defRPr baseline="0"/>
            </a:lvl1pPr>
          </a:lstStyle>
          <a:p>
            <a:r>
              <a:rPr lang="en-US" altLang="zh-CN"/>
              <a:t>© 2025 Zhiwei Xingyi (Shanghai) Intelligent Technology Co., Ltd. All Rights Reserved. Business Operation Technologies Co., Ltd. All Rights Reserved. </a:t>
            </a:r>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1"/>
            <a:ext cx="12192000" cy="6857999"/>
          </a:xfrm>
          <a:prstGeom prst="rect">
            <a:avLst/>
          </a:prstGeom>
        </p:spPr>
      </p:pic>
      <p:sp>
        <p:nvSpPr>
          <p:cNvPr id="5" name="文本占位符 2"/>
          <p:cNvSpPr>
            <a:spLocks noGrp="1"/>
          </p:cNvSpPr>
          <p:nvPr>
            <p:ph type="body" idx="1" hasCustomPrompt="1"/>
          </p:nvPr>
        </p:nvSpPr>
        <p:spPr>
          <a:xfrm>
            <a:off x="831853" y="3429001"/>
            <a:ext cx="5677105" cy="965763"/>
          </a:xfrm>
          <a:prstGeom prst="rect">
            <a:avLst/>
          </a:prstGeom>
        </p:spPr>
        <p:txBody>
          <a:bodyPr>
            <a:normAutofit/>
          </a:bodyPr>
          <a:lstStyle>
            <a:lvl1pPr marL="0" indent="0">
              <a:buNone/>
              <a:defRPr sz="3600" b="0" i="0">
                <a:solidFill>
                  <a:schemeClr val="tx1"/>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de-DE"/>
              <a:t>第一章节标题内容</a:t>
            </a:r>
            <a:endParaRPr lang="de-DE" altLang="zh-CN"/>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标题 2"/>
          <p:cNvSpPr>
            <a:spLocks noGrp="1"/>
          </p:cNvSpPr>
          <p:nvPr>
            <p:ph type="title" hasCustomPrompt="1"/>
          </p:nvPr>
        </p:nvSpPr>
        <p:spPr>
          <a:xfrm>
            <a:off x="482600" y="312357"/>
            <a:ext cx="11214100" cy="535531"/>
          </a:xfrm>
        </p:spPr>
        <p:txBody>
          <a:bodyPr wrap="square" anchor="ctr" anchorCtr="0">
            <a:spAutoFit/>
          </a:bodyPr>
          <a:lstStyle>
            <a:lvl1pPr>
              <a:defRPr b="1" i="0">
                <a:latin typeface="微软雅黑" panose="020B0503020204020204" pitchFamily="34" charset="-122"/>
                <a:ea typeface="微软雅黑" panose="020B0503020204020204" pitchFamily="34" charset="-122"/>
              </a:defRPr>
            </a:lvl1pPr>
          </a:lstStyle>
          <a:p>
            <a:r>
              <a:rPr lang="zh-CN" altLang="en-US"/>
              <a:t>单击此处编辑母版标题样式 </a:t>
            </a:r>
            <a:r>
              <a:rPr lang="en-US" altLang="zh-CN"/>
              <a:t>-32pt</a:t>
            </a:r>
            <a:endParaRPr lang="zh-CN" altLang="en-US"/>
          </a:p>
        </p:txBody>
      </p:sp>
      <p:pic>
        <p:nvPicPr>
          <p:cNvPr id="10" name="图片 9"/>
          <p:cNvPicPr>
            <a:picLocks noChangeAspect="1"/>
          </p:cNvPicPr>
          <p:nvPr userDrawn="1"/>
        </p:nvPicPr>
        <p:blipFill rotWithShape="1">
          <a:blip r:embed="rId2" cstate="screen"/>
          <a:srcRect/>
          <a:stretch>
            <a:fillRect/>
          </a:stretch>
        </p:blipFill>
        <p:spPr>
          <a:xfrm>
            <a:off x="10684198" y="291289"/>
            <a:ext cx="1155329" cy="577665"/>
          </a:xfrm>
          <a:prstGeom prst="rect">
            <a:avLst/>
          </a:prstGeom>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4" name="标题 2"/>
          <p:cNvSpPr>
            <a:spLocks noGrp="1"/>
          </p:cNvSpPr>
          <p:nvPr>
            <p:ph type="title" hasCustomPrompt="1"/>
          </p:nvPr>
        </p:nvSpPr>
        <p:spPr>
          <a:xfrm>
            <a:off x="482600" y="312357"/>
            <a:ext cx="11214100" cy="535531"/>
          </a:xfrm>
        </p:spPr>
        <p:txBody>
          <a:bodyPr wrap="square" anchor="ctr" anchorCtr="0">
            <a:spAutoFit/>
          </a:bodyPr>
          <a:lstStyle>
            <a:lvl1pPr>
              <a:defRPr b="1" i="0">
                <a:latin typeface="微软雅黑" panose="020B0503020204020204" pitchFamily="34" charset="-122"/>
                <a:ea typeface="微软雅黑" panose="020B0503020204020204" pitchFamily="34" charset="-122"/>
              </a:defRPr>
            </a:lvl1pPr>
          </a:lstStyle>
          <a:p>
            <a:r>
              <a:rPr lang="zh-CN" altLang="en-US"/>
              <a:t>单击此处编辑母版标题样式 </a:t>
            </a:r>
            <a:r>
              <a:rPr lang="en-US" altLang="zh-CN"/>
              <a:t>-32pt</a:t>
            </a:r>
            <a:endParaRPr lang="zh-CN" alt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3" name="标题 2"/>
          <p:cNvSpPr>
            <a:spLocks noGrp="1"/>
          </p:cNvSpPr>
          <p:nvPr>
            <p:ph type="title" hasCustomPrompt="1"/>
          </p:nvPr>
        </p:nvSpPr>
        <p:spPr>
          <a:xfrm>
            <a:off x="482600" y="281939"/>
            <a:ext cx="10185400" cy="685800"/>
          </a:xfrm>
        </p:spPr>
        <p:txBody>
          <a:bodyPr anchor="b" anchorCtr="0"/>
          <a:lstStyle>
            <a:lvl1pPr>
              <a:defRPr b="0"/>
            </a:lvl1pPr>
          </a:lstStyle>
          <a:p>
            <a:r>
              <a:rPr lang="zh-CN" altLang="en-US"/>
              <a:t>单击此处编辑母版标题样式 </a:t>
            </a:r>
            <a:r>
              <a:rPr lang="en-US" altLang="zh-CN"/>
              <a:t>-32pt</a:t>
            </a:r>
            <a:endParaRPr lang="zh-CN" altLang="en-US"/>
          </a:p>
        </p:txBody>
      </p:sp>
      <p:sp>
        <p:nvSpPr>
          <p:cNvPr id="5" name="页脚占位符 4"/>
          <p:cNvSpPr>
            <a:spLocks noGrp="1"/>
          </p:cNvSpPr>
          <p:nvPr>
            <p:ph type="ftr" sz="quarter" idx="10"/>
          </p:nvPr>
        </p:nvSpPr>
        <p:spPr/>
        <p:txBody>
          <a:bodyPr/>
          <a:lstStyle/>
          <a:p>
            <a:endParaRPr lang="en-AU"/>
          </a:p>
        </p:txBody>
      </p:sp>
      <p:sp>
        <p:nvSpPr>
          <p:cNvPr id="9" name="灯片编号占位符 8"/>
          <p:cNvSpPr>
            <a:spLocks noGrp="1"/>
          </p:cNvSpPr>
          <p:nvPr>
            <p:ph type="sldNum" sz="quarter" idx="11"/>
          </p:nvPr>
        </p:nvSpPr>
        <p:spPr/>
        <p:txBody>
          <a:bodyPr/>
          <a:lstStyle/>
          <a:p>
            <a:fld id="{E0C2785A-D021-40E1-B241-57F17E986D3D}" type="slidenum">
              <a:rPr lang="en-AU" smtClean="0"/>
            </a:fld>
            <a:endParaRPr lang="en-AU"/>
          </a:p>
        </p:txBody>
      </p:sp>
      <p:sp>
        <p:nvSpPr>
          <p:cNvPr id="13" name="内容占位符 12"/>
          <p:cNvSpPr>
            <a:spLocks noGrp="1"/>
          </p:cNvSpPr>
          <p:nvPr>
            <p:ph sz="quarter" idx="12" hasCustomPrompt="1"/>
          </p:nvPr>
        </p:nvSpPr>
        <p:spPr>
          <a:xfrm>
            <a:off x="482600" y="1104900"/>
            <a:ext cx="11214100" cy="5232400"/>
          </a:xfrm>
          <a:prstGeom prst="rect">
            <a:avLst/>
          </a:prstGeom>
        </p:spPr>
        <p:txBody>
          <a:bodyPr/>
          <a:lstStyle>
            <a:lvl2pPr>
              <a:defRPr/>
            </a:lvl2pPr>
          </a:lstStyle>
          <a:p>
            <a:r>
              <a:rPr lang="zh-CN" altLang="en-US" sz="2000"/>
              <a:t>一级层级</a:t>
            </a:r>
            <a:r>
              <a:rPr lang="ja-JP" altLang="en-US" sz="2000"/>
              <a:t> </a:t>
            </a:r>
            <a:r>
              <a:rPr lang="en-US" altLang="zh-CN" sz="2000"/>
              <a:t>-20pt</a:t>
            </a:r>
            <a:endParaRPr lang="en-US" altLang="zh-CN" sz="2000"/>
          </a:p>
          <a:p>
            <a:pPr lvl="1"/>
            <a:r>
              <a:rPr lang="zh-CN" altLang="en-US" sz="1800"/>
              <a:t>二级层级</a:t>
            </a:r>
            <a:r>
              <a:rPr lang="en-US" altLang="zh-CN" sz="1800"/>
              <a:t> -18pt</a:t>
            </a:r>
            <a:endParaRPr lang="en-US" altLang="zh-CN" sz="1800"/>
          </a:p>
          <a:p>
            <a:pPr lvl="2"/>
            <a:r>
              <a:rPr lang="zh-CN" altLang="en-US" sz="1600"/>
              <a:t>三级</a:t>
            </a:r>
            <a:r>
              <a:rPr lang="zh-CN" altLang="en-US" sz="100"/>
              <a:t> </a:t>
            </a:r>
            <a:r>
              <a:rPr lang="zh-CN" altLang="en-US" sz="1600"/>
              <a:t>层级</a:t>
            </a:r>
            <a:r>
              <a:rPr lang="en-US" altLang="zh-CN" sz="1600"/>
              <a:t> -16pt</a:t>
            </a:r>
            <a:endParaRPr lang="en-US" altLang="zh-CN" sz="1600"/>
          </a:p>
          <a:p>
            <a:pPr lvl="3"/>
            <a:r>
              <a:rPr lang="zh-CN" altLang="en-US" sz="1400"/>
              <a:t>四级层级</a:t>
            </a:r>
            <a:r>
              <a:rPr lang="en-US" altLang="zh-CN" sz="1400"/>
              <a:t> -14pt</a:t>
            </a:r>
            <a:endParaRPr lang="en-US" altLang="zh-CN" sz="1400"/>
          </a:p>
          <a:p>
            <a:pPr lvl="4"/>
            <a:r>
              <a:rPr lang="en-US" altLang="zh-CN"/>
              <a:t>…</a:t>
            </a:r>
            <a:endParaRPr lang="en-US" altLang="zh-CN"/>
          </a:p>
          <a:p>
            <a:pPr lvl="4"/>
            <a:r>
              <a:rPr lang="zh-CN" altLang="en-US" sz="1100"/>
              <a:t>正文</a:t>
            </a:r>
            <a:r>
              <a:rPr lang="en-US" altLang="zh-CN" sz="1100"/>
              <a:t> -11pt</a:t>
            </a:r>
            <a:endParaRPr lang="zh-CN" altLang="en-US" sz="110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2"/>
            </p:custDataLst>
          </p:nvPr>
        </p:nvGraphicFramePr>
        <p:xfrm>
          <a:off x="1927" y="1443"/>
          <a:ext cx="1925" cy="1444"/>
        </p:xfrm>
        <a:graphic>
          <a:graphicData uri="http://schemas.openxmlformats.org/presentationml/2006/ole">
            <mc:AlternateContent xmlns:mc="http://schemas.openxmlformats.org/markup-compatibility/2006">
              <mc:Choice xmlns:v="urn:schemas-microsoft-com:vml" Requires="v">
                <p:oleObj spid="_x0000_s0" name="think-cell 幻灯片" r:id="rId3" imgW="11430" imgH="11430" progId="TCLayout.ActiveDocument.1">
                  <p:embed/>
                </p:oleObj>
              </mc:Choice>
              <mc:Fallback>
                <p:oleObj name="think-cell 幻灯片" r:id="rId3" imgW="11430" imgH="11430" progId="TCLayout.ActiveDocument.1">
                  <p:embed/>
                  <p:pic>
                    <p:nvPicPr>
                      <p:cNvPr id="0" name="对象 2" hidden="1"/>
                      <p:cNvPicPr/>
                      <p:nvPr/>
                    </p:nvPicPr>
                    <p:blipFill>
                      <a:blip r:embed="rId4"/>
                      <a:stretch>
                        <a:fillRect/>
                      </a:stretch>
                    </p:blipFill>
                    <p:spPr>
                      <a:xfrm>
                        <a:off x="1927" y="1443"/>
                        <a:ext cx="1925" cy="1444"/>
                      </a:xfrm>
                      <a:prstGeom prst="rect">
                        <a:avLst/>
                      </a:prstGeom>
                    </p:spPr>
                  </p:pic>
                </p:oleObj>
              </mc:Fallback>
            </mc:AlternateContent>
          </a:graphicData>
        </a:graphic>
      </p:graphicFrame>
      <p:sp>
        <p:nvSpPr>
          <p:cNvPr id="14" name="DOCUMENT ID" hidden="1"/>
          <p:cNvSpPr txBox="1"/>
          <p:nvPr>
            <p:custDataLst>
              <p:tags r:id="rId5"/>
            </p:custDataLst>
          </p:nvPr>
        </p:nvSpPr>
        <p:spPr>
          <a:xfrm>
            <a:off x="2785304" y="382387"/>
            <a:ext cx="8863598" cy="62966"/>
          </a:xfrm>
          <a:prstGeom prst="rect">
            <a:avLst/>
          </a:prstGeom>
        </p:spPr>
        <p:txBody>
          <a:bodyPr vert="horz" wrap="square" lIns="0" tIns="0" rIns="0" bIns="0" rtlCol="0">
            <a:spAutoFit/>
          </a:bodyPr>
          <a:lstStyle>
            <a:lvl1pPr marL="0" lvl="0" indent="0" algn="r" defTabSz="1005205" eaLnBrk="1" latinLnBrk="0" hangingPunct="1">
              <a:spcBef>
                <a:spcPct val="20000"/>
              </a:spcBef>
              <a:buSzPct val="120000"/>
              <a:buFont typeface="Symbol" panose="05050102010706020507" pitchFamily="18" charset="2"/>
              <a:buNone/>
              <a:defRPr sz="600" b="0" baseline="0">
                <a:solidFill>
                  <a:srgbClr val="616161"/>
                </a:solidFill>
                <a:latin typeface="+mn-lt"/>
                <a:cs typeface="Arial" panose="020B0604020202020204" pitchFamily="34" charset="0"/>
              </a:defRPr>
            </a:lvl1pPr>
            <a:lvl2pPr marL="502920" indent="0" defTabSz="1005205" eaLnBrk="1" latinLnBrk="0" hangingPunct="1">
              <a:spcBef>
                <a:spcPct val="20000"/>
              </a:spcBef>
              <a:buFont typeface="Arial" panose="020B0604020202020204" pitchFamily="34" charset="0"/>
              <a:buNone/>
              <a:defRPr sz="1300">
                <a:latin typeface="+mn-lt"/>
              </a:defRPr>
            </a:lvl2pPr>
            <a:lvl3pPr marL="1005205" indent="0" defTabSz="1005205" eaLnBrk="1" latinLnBrk="0" hangingPunct="1">
              <a:spcBef>
                <a:spcPct val="20000"/>
              </a:spcBef>
              <a:buFont typeface="Arial" panose="020B0604020202020204" pitchFamily="34" charset="0"/>
              <a:buNone/>
              <a:defRPr sz="1300">
                <a:latin typeface="+mn-lt"/>
              </a:defRPr>
            </a:lvl3pPr>
            <a:lvl4pPr marL="1508125" indent="0" defTabSz="1005205" eaLnBrk="1" latinLnBrk="0" hangingPunct="1">
              <a:spcBef>
                <a:spcPct val="20000"/>
              </a:spcBef>
              <a:buFont typeface="Arial" panose="020B0604020202020204" pitchFamily="34" charset="0"/>
              <a:buNone/>
              <a:defRPr sz="1300">
                <a:latin typeface="+mn-lt"/>
              </a:defRPr>
            </a:lvl4pPr>
            <a:lvl5pPr marL="2011045" indent="0" defTabSz="1005205" eaLnBrk="1" latinLnBrk="0" hangingPunct="1">
              <a:spcBef>
                <a:spcPct val="20000"/>
              </a:spcBef>
              <a:buFont typeface="Arial" panose="020B0604020202020204" pitchFamily="34" charset="0"/>
              <a:buNone/>
              <a:defRPr sz="1300">
                <a:latin typeface="+mn-lt"/>
              </a:defRPr>
            </a:lvl5pPr>
            <a:lvl6pPr marL="2765425" indent="-251460" defTabSz="1005205">
              <a:spcBef>
                <a:spcPct val="20000"/>
              </a:spcBef>
              <a:buFont typeface="Arial" panose="020B0604020202020204" pitchFamily="34" charset="0"/>
              <a:buChar char="•"/>
              <a:defRPr sz="2200">
                <a:latin typeface="+mn-lt"/>
              </a:defRPr>
            </a:lvl6pPr>
            <a:lvl7pPr marL="3267710" indent="-251460" defTabSz="1005205">
              <a:spcBef>
                <a:spcPct val="20000"/>
              </a:spcBef>
              <a:buFont typeface="Arial" panose="020B0604020202020204" pitchFamily="34" charset="0"/>
              <a:buChar char="•"/>
              <a:defRPr sz="2200">
                <a:latin typeface="+mn-lt"/>
              </a:defRPr>
            </a:lvl7pPr>
            <a:lvl8pPr marL="3770630" indent="-251460" defTabSz="1005205">
              <a:spcBef>
                <a:spcPct val="20000"/>
              </a:spcBef>
              <a:buFont typeface="Arial" panose="020B0604020202020204" pitchFamily="34" charset="0"/>
              <a:buChar char="•"/>
              <a:defRPr sz="2200">
                <a:latin typeface="+mn-lt"/>
              </a:defRPr>
            </a:lvl8pPr>
            <a:lvl9pPr marL="4273550" indent="-251460" defTabSz="1005205">
              <a:spcBef>
                <a:spcPct val="20000"/>
              </a:spcBef>
              <a:buFont typeface="Arial" panose="020B0604020202020204" pitchFamily="34" charset="0"/>
              <a:buChar char="•"/>
              <a:defRPr sz="2200">
                <a:latin typeface="+mn-lt"/>
              </a:defRPr>
            </a:lvl9pPr>
          </a:lstStyle>
          <a:p>
            <a:pPr lvl="0"/>
            <a:r>
              <a:rPr lang="en-US" altLang="zh-CN" sz="410">
                <a:ea typeface="华文楷体" panose="02010600040101010101" charset="-122"/>
              </a:rPr>
              <a:t>[printed: ____] [saved: ____]</a:t>
            </a:r>
            <a:endParaRPr lang="en-US" altLang="zh-CN" sz="410">
              <a:ea typeface="华文楷体" panose="02010600040101010101" charset="-122"/>
            </a:endParaRPr>
          </a:p>
        </p:txBody>
      </p:sp>
      <p:sp>
        <p:nvSpPr>
          <p:cNvPr id="2" name="DraftStamp" hidden="1"/>
          <p:cNvSpPr txBox="1"/>
          <p:nvPr userDrawn="1">
            <p:custDataLst>
              <p:tags r:id="rId6"/>
            </p:custDataLst>
          </p:nvPr>
        </p:nvSpPr>
        <p:spPr>
          <a:xfrm>
            <a:off x="509849" y="230911"/>
            <a:ext cx="1308485" cy="300183"/>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zh-CN" altLang="en-US" sz="1635" b="1" i="0" u="none" baseline="0">
                <a:solidFill>
                  <a:srgbClr val="E60000"/>
                </a:solidFill>
                <a:latin typeface="Frutiger 45 Light"/>
                <a:ea typeface="华文楷体" panose="02010600040101010101" charset="-122"/>
              </a:rPr>
              <a:t>草稿</a:t>
            </a:r>
            <a:endParaRPr kumimoji="0" lang="zh-CN" altLang="en-US" sz="1635" b="1" i="0" u="none" baseline="0">
              <a:solidFill>
                <a:srgbClr val="E60000"/>
              </a:solidFill>
              <a:latin typeface="Frutiger 45 Light"/>
              <a:ea typeface="华文楷体" panose="02010600040101010101" charset="-122"/>
            </a:endParaRPr>
          </a:p>
        </p:txBody>
      </p:sp>
      <p:sp>
        <p:nvSpPr>
          <p:cNvPr id="11" name="Title Placeholder"/>
          <p:cNvSpPr>
            <a:spLocks noGrp="1"/>
          </p:cNvSpPr>
          <p:nvPr>
            <p:ph type="title"/>
          </p:nvPr>
        </p:nvSpPr>
        <p:spPr>
          <a:xfrm>
            <a:off x="509849" y="2"/>
            <a:ext cx="11139055" cy="856211"/>
          </a:xfrm>
          <a:prstGeom prst="rect">
            <a:avLst/>
          </a:prstGeom>
        </p:spPr>
        <p:txBody>
          <a:bodyPr vert="horz" lIns="0" tIns="0" rIns="0" bIns="0" rtlCol="0" anchor="b" anchorCtr="0">
            <a:normAutofit/>
          </a:bodyPr>
          <a:lstStyle>
            <a:lvl1pPr>
              <a:defRPr>
                <a:solidFill>
                  <a:srgbClr val="10588C"/>
                </a:solidFill>
              </a:defRPr>
            </a:lvl1pPr>
          </a:lstStyle>
          <a:p>
            <a:pPr lvl="0"/>
            <a:r>
              <a:rPr lang="en-US"/>
              <a:t>Click to edit Master title style</a:t>
            </a:r>
            <a:endParaRPr lang="en-US"/>
          </a:p>
        </p:txBody>
      </p:sp>
      <p:cxnSp>
        <p:nvCxnSpPr>
          <p:cNvPr id="12" name="直接连接符 11"/>
          <p:cNvCxnSpPr/>
          <p:nvPr userDrawn="1"/>
        </p:nvCxnSpPr>
        <p:spPr>
          <a:xfrm>
            <a:off x="509849" y="1028700"/>
            <a:ext cx="11139055" cy="0"/>
          </a:xfrm>
          <a:prstGeom prst="line">
            <a:avLst/>
          </a:prstGeom>
          <a:ln w="19050">
            <a:solidFill>
              <a:srgbClr val="10588C"/>
            </a:solidFill>
          </a:ln>
        </p:spPr>
        <p:style>
          <a:lnRef idx="1">
            <a:schemeClr val="accent1"/>
          </a:lnRef>
          <a:fillRef idx="0">
            <a:schemeClr val="accent1"/>
          </a:fillRef>
          <a:effectRef idx="0">
            <a:schemeClr val="accent1"/>
          </a:effectRef>
          <a:fontRef idx="minor">
            <a:schemeClr val="tx1"/>
          </a:fontRef>
        </p:style>
      </p:cxnSp>
      <p:sp>
        <p:nvSpPr>
          <p:cNvPr id="4" name="Slide Number Textbox"/>
          <p:cNvSpPr txBox="1"/>
          <p:nvPr userDrawn="1"/>
        </p:nvSpPr>
        <p:spPr>
          <a:xfrm>
            <a:off x="11590942" y="6426569"/>
            <a:ext cx="498764" cy="349135"/>
          </a:xfrm>
          <a:prstGeom prst="rect">
            <a:avLst/>
          </a:prstGeom>
          <a:noFill/>
        </p:spPr>
        <p:txBody>
          <a:bodyPr wrap="square" lIns="0" tIns="0" rIns="0" bIns="0" rtlCol="0" anchor="b" anchorCtr="0">
            <a:noAutofit/>
          </a:bodyPr>
          <a:lstStyle/>
          <a:p>
            <a:pPr algn="r"/>
            <a:fld id="{8A23ABA4-7C5F-4A82-88F7-CAC0346A6918}" type="slidenum">
              <a:rPr lang="en-US" altLang="zh-CN" sz="800" smtClean="0">
                <a:latin typeface="+mn-lt"/>
                <a:ea typeface="华文楷体" panose="02010600040101010101" charset="-122"/>
              </a:rPr>
            </a:fld>
            <a:endParaRPr lang="zh-CN" altLang="en-US" sz="800">
              <a:latin typeface="+mn-lt"/>
              <a:ea typeface="华文楷体" panose="02010600040101010101" charset="-122"/>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4" name="标题 2"/>
          <p:cNvSpPr>
            <a:spLocks noGrp="1"/>
          </p:cNvSpPr>
          <p:nvPr>
            <p:ph type="title" hasCustomPrompt="1"/>
          </p:nvPr>
        </p:nvSpPr>
        <p:spPr>
          <a:xfrm>
            <a:off x="482600" y="312357"/>
            <a:ext cx="11214100" cy="535531"/>
          </a:xfrm>
        </p:spPr>
        <p:txBody>
          <a:bodyPr wrap="square" anchor="ctr" anchorCtr="0">
            <a:spAutoFit/>
          </a:bodyPr>
          <a:lstStyle>
            <a:lvl1pPr>
              <a:defRPr b="1" i="0">
                <a:latin typeface="微软雅黑" panose="020B0503020204020204" pitchFamily="34" charset="-122"/>
                <a:ea typeface="微软雅黑" panose="020B0503020204020204" pitchFamily="34" charset="-122"/>
              </a:defRPr>
            </a:lvl1pPr>
          </a:lstStyle>
          <a:p>
            <a:r>
              <a:rPr lang="zh-CN" altLang="en-US"/>
              <a:t>单击此处编辑母版标题样式 </a:t>
            </a:r>
            <a:r>
              <a:rPr lang="en-US" altLang="zh-CN"/>
              <a:t>-32pt</a:t>
            </a:r>
            <a:endParaRPr lang="zh-CN" alt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99002F3B-4502-1649-B57F-B43FD67542A5}"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1C2835F-A769-EA4A-8F20-14A53829103B}" type="slidenum">
              <a:rPr kumimoji="1" lang="zh-CN" altLang="en-US" smtClean="0"/>
            </a:fld>
            <a:endParaRPr kumimoji="1"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2624241-EE16-5C47-ADBC-B4F6B214690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A97D8-678E-2348-A5EB-68CBD6F6CE41}" type="slidenum">
              <a:rPr lang="en-US" smtClean="0"/>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vmlDrawing" Target="../drawings/vmlDrawing2.vml"/><Relationship Id="rId14" Type="http://schemas.openxmlformats.org/officeDocument/2006/relationships/image" Target="../media/image7.emf"/><Relationship Id="rId13" Type="http://schemas.openxmlformats.org/officeDocument/2006/relationships/oleObject" Target="../embeddings/oleObject2.bin"/><Relationship Id="rId12" Type="http://schemas.openxmlformats.org/officeDocument/2006/relationships/tags" Target="../tags/tag5.xml"/><Relationship Id="rId11" Type="http://schemas.openxmlformats.org/officeDocument/2006/relationships/image" Target="../media/image6.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2" descr="背景图案&#10;&#10;描述已自动生成"/>
          <p:cNvPicPr>
            <a:picLocks noChangeAspect="1"/>
          </p:cNvPicPr>
          <p:nvPr userDrawn="1"/>
        </p:nvPicPr>
        <p:blipFill>
          <a:blip r:embed="rId11"/>
          <a:stretch>
            <a:fillRect/>
          </a:stretch>
        </p:blipFill>
        <p:spPr>
          <a:xfrm>
            <a:off x="0" y="0"/>
            <a:ext cx="12192000" cy="6858000"/>
          </a:xfrm>
          <a:prstGeom prst="rect">
            <a:avLst/>
          </a:prstGeom>
        </p:spPr>
      </p:pic>
      <p:graphicFrame>
        <p:nvGraphicFramePr>
          <p:cNvPr id="6" name="对象 5" hidden="1"/>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0" name="think-cell 幻灯片" r:id="rId13" imgW="3810" imgH="3810" progId="TCLayout.ActiveDocument.1">
                  <p:embed/>
                </p:oleObj>
              </mc:Choice>
              <mc:Fallback>
                <p:oleObj name="think-cell 幻灯片" r:id="rId13" imgW="3810" imgH="3810" progId="TCLayout.ActiveDocument.1">
                  <p:embed/>
                  <p:pic>
                    <p:nvPicPr>
                      <p:cNvPr id="0" name="对象 5"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标题占位符 1"/>
          <p:cNvSpPr>
            <a:spLocks noGrp="1"/>
          </p:cNvSpPr>
          <p:nvPr>
            <p:ph type="title"/>
          </p:nvPr>
        </p:nvSpPr>
        <p:spPr>
          <a:xfrm>
            <a:off x="495300" y="126998"/>
            <a:ext cx="10185400" cy="685800"/>
          </a:xfrm>
          <a:prstGeom prst="rect">
            <a:avLst/>
          </a:prstGeom>
        </p:spPr>
        <p:txBody>
          <a:bodyPr vert="horz" lIns="91440" tIns="45720" rIns="91440" bIns="45720" rtlCol="0" anchor="b" anchorCtr="0">
            <a:normAutofit/>
          </a:bodyPr>
          <a:lstStyle/>
          <a:p>
            <a:r>
              <a:rPr lang="zh-CN" altLang="en-US"/>
              <a:t>单击此处编辑母版标题样式 </a:t>
            </a:r>
            <a:r>
              <a:rPr lang="en-US" altLang="zh-CN"/>
              <a:t>-32pt</a:t>
            </a:r>
            <a:endParaRPr lang="zh-CN" altLang="en-US"/>
          </a:p>
        </p:txBody>
      </p:sp>
      <p:sp>
        <p:nvSpPr>
          <p:cNvPr id="4" name="文本占位符 3"/>
          <p:cNvSpPr>
            <a:spLocks noGrp="1"/>
          </p:cNvSpPr>
          <p:nvPr>
            <p:ph type="body" idx="1"/>
          </p:nvPr>
        </p:nvSpPr>
        <p:spPr>
          <a:xfrm>
            <a:off x="482600" y="1112520"/>
            <a:ext cx="11214100" cy="5224779"/>
          </a:xfrm>
          <a:prstGeom prst="rect">
            <a:avLst/>
          </a:prstGeom>
        </p:spPr>
        <p:txBody>
          <a:bodyPr vert="horz" lIns="91440" tIns="45720" rIns="91440" bIns="45720" rtlCol="0">
            <a:normAutofit/>
          </a:bodyPr>
          <a:lstStyle/>
          <a:p>
            <a:pPr lvl="0"/>
            <a:r>
              <a:rPr lang="zh-CN" altLang="en-US"/>
              <a:t>一级层级 </a:t>
            </a:r>
            <a:r>
              <a:rPr lang="en-US" altLang="zh-CN"/>
              <a:t>-20pt</a:t>
            </a:r>
            <a:endParaRPr lang="en-US" altLang="zh-CN"/>
          </a:p>
          <a:p>
            <a:pPr lvl="1"/>
            <a:r>
              <a:rPr lang="zh-CN" altLang="en-US"/>
              <a:t>二级层级 </a:t>
            </a:r>
            <a:r>
              <a:rPr lang="en-US" altLang="zh-CN"/>
              <a:t>-18pt</a:t>
            </a:r>
            <a:endParaRPr lang="zh-CN" altLang="en-US"/>
          </a:p>
          <a:p>
            <a:pPr lvl="2"/>
            <a:r>
              <a:rPr lang="zh-CN" altLang="en-US"/>
              <a:t>三级层级 </a:t>
            </a:r>
            <a:r>
              <a:rPr lang="en-US" altLang="zh-CN"/>
              <a:t>-16pt</a:t>
            </a:r>
            <a:endParaRPr lang="en-US" altLang="zh-CN"/>
          </a:p>
          <a:p>
            <a:pPr lvl="3"/>
            <a:r>
              <a:rPr lang="zh-CN" altLang="en-US"/>
              <a:t>四级层级 </a:t>
            </a:r>
            <a:r>
              <a:rPr lang="en-US" altLang="zh-CN"/>
              <a:t>-14pt</a:t>
            </a:r>
            <a:endParaRPr lang="zh-CN" altLang="en-US"/>
          </a:p>
          <a:p>
            <a:pPr lvl="4"/>
            <a:r>
              <a:rPr lang="en-US" altLang="zh-CN"/>
              <a:t>……</a:t>
            </a:r>
            <a:endParaRPr lang="zh-CN" altLang="en-US"/>
          </a:p>
          <a:p>
            <a:pPr lvl="4"/>
            <a:r>
              <a:rPr lang="zh-CN" altLang="en-US"/>
              <a:t>正文 </a:t>
            </a:r>
            <a:r>
              <a:rPr lang="en-US" altLang="zh-CN"/>
              <a:t>-11pt</a:t>
            </a:r>
            <a:endParaRPr lang="zh-CN" altLang="en-US"/>
          </a:p>
        </p:txBody>
      </p:sp>
      <p:sp>
        <p:nvSpPr>
          <p:cNvPr id="11" name="Slide Number Placeholder 1"/>
          <p:cNvSpPr txBox="1"/>
          <p:nvPr userDrawn="1"/>
        </p:nvSpPr>
        <p:spPr>
          <a:xfrm>
            <a:off x="11582400" y="6583359"/>
            <a:ext cx="495968" cy="2063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z="900" baseline="0" smtClean="0">
                <a:latin typeface="微软雅黑" panose="020B0503020204020204" pitchFamily="34" charset="-122"/>
                <a:ea typeface="微软雅黑" panose="020B0503020204020204" pitchFamily="34" charset="-122"/>
              </a:rPr>
            </a:fld>
            <a:endParaRPr lang="zh-CN" altLang="en-US" sz="900" baseline="0">
              <a:latin typeface="微软雅黑" panose="020B0503020204020204" pitchFamily="34" charset="-122"/>
              <a:ea typeface="微软雅黑" panose="020B0503020204020204" pitchFamily="34" charset="-122"/>
            </a:endParaRPr>
          </a:p>
        </p:txBody>
      </p:sp>
      <p:sp>
        <p:nvSpPr>
          <p:cNvPr id="3" name="文本框 5"/>
          <p:cNvSpPr txBox="1"/>
          <p:nvPr userDrawn="1"/>
        </p:nvSpPr>
        <p:spPr>
          <a:xfrm>
            <a:off x="113632" y="6558908"/>
            <a:ext cx="683608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a:solidFill>
                  <a:schemeClr val="bg1">
                    <a:lumMod val="50000"/>
                  </a:schemeClr>
                </a:solidFill>
              </a:rPr>
              <a:t>© 2025 Business Operation Technologies Co., Ltd. All Rights Reserved.</a:t>
            </a:r>
            <a:endParaRPr lang="zh-CN" altLang="en-US" sz="90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fade/>
  </p:transition>
  <p:hf hdr="0" ftr="0" dt="0"/>
  <p:txStyles>
    <p:titleStyle>
      <a:lvl1pPr algn="l" defTabSz="914400" rtl="0" eaLnBrk="1" latinLnBrk="0" hangingPunct="1">
        <a:lnSpc>
          <a:spcPct val="90000"/>
        </a:lnSpc>
        <a:spcBef>
          <a:spcPct val="0"/>
        </a:spcBef>
        <a:buNone/>
        <a:defRPr sz="3200" b="0" i="0" kern="1200">
          <a:solidFill>
            <a:schemeClr val="tx1"/>
          </a:solidFill>
          <a:latin typeface="微软雅黑" panose="020B0503020204020204" pitchFamily="34" charset="-122"/>
          <a:ea typeface="微软雅黑" panose="020B0503020204020204" pitchFamily="34" charset="-122"/>
          <a:cs typeface="+mj-cs"/>
        </a:defRPr>
      </a:lvl1pPr>
    </p:titleStyle>
    <p:bodyStyle>
      <a:lvl1pPr marL="514350" indent="-514350" algn="l" defTabSz="914400" rtl="0" eaLnBrk="1" latinLnBrk="0" hangingPunct="1">
        <a:lnSpc>
          <a:spcPct val="90000"/>
        </a:lnSpc>
        <a:spcBef>
          <a:spcPts val="1000"/>
        </a:spcBef>
        <a:buFont typeface="+mj-ea"/>
        <a:buAutoNum type="ea1JpnChsDbPeriod"/>
        <a:defRPr sz="2000" b="0" i="0" kern="1200">
          <a:solidFill>
            <a:schemeClr val="tx1"/>
          </a:solidFill>
          <a:latin typeface="微软雅黑" panose="020B0503020204020204" pitchFamily="34" charset="-122"/>
          <a:ea typeface="微软雅黑" panose="020B0503020204020204" pitchFamily="34" charset="-122"/>
          <a:cs typeface="+mn-cs"/>
        </a:defRPr>
      </a:lvl1pPr>
      <a:lvl2pPr marL="800100" indent="-342900" algn="l" defTabSz="914400" rtl="0" eaLnBrk="1" latinLnBrk="0" hangingPunct="1">
        <a:lnSpc>
          <a:spcPct val="90000"/>
        </a:lnSpc>
        <a:spcBef>
          <a:spcPts val="500"/>
        </a:spcBef>
        <a:buFont typeface="+mj-lt"/>
        <a:buAutoNum type="arabicPeriod"/>
        <a:defRPr sz="1800" b="0" i="0" kern="1200">
          <a:solidFill>
            <a:schemeClr val="tx1"/>
          </a:solidFill>
          <a:latin typeface="微软雅黑" panose="020B0503020204020204" pitchFamily="34" charset="-122"/>
          <a:ea typeface="微软雅黑" panose="020B0503020204020204" pitchFamily="34" charset="-122"/>
          <a:cs typeface="+mn-cs"/>
        </a:defRPr>
      </a:lvl2pPr>
      <a:lvl3pPr marL="1257300" indent="-342900" algn="l" defTabSz="914400" rtl="0" eaLnBrk="1" latinLnBrk="0" hangingPunct="1">
        <a:lnSpc>
          <a:spcPct val="90000"/>
        </a:lnSpc>
        <a:spcBef>
          <a:spcPts val="500"/>
        </a:spcBef>
        <a:buFont typeface="+mj-ea"/>
        <a:buAutoNum type="circleNumDbPlain"/>
        <a:defRPr sz="1600" b="0" i="0" kern="1200">
          <a:solidFill>
            <a:schemeClr val="tx1"/>
          </a:solidFill>
          <a:latin typeface="微软雅黑" panose="020B0503020204020204" pitchFamily="34" charset="-122"/>
          <a:ea typeface="微软雅黑" panose="020B0503020204020204" pitchFamily="34" charset="-122"/>
          <a:cs typeface="+mn-cs"/>
        </a:defRPr>
      </a:lvl3pPr>
      <a:lvl4pPr marL="1714500" indent="-342900" algn="l" defTabSz="914400" rtl="0" eaLnBrk="1" latinLnBrk="0" hangingPunct="1">
        <a:lnSpc>
          <a:spcPct val="90000"/>
        </a:lnSpc>
        <a:spcBef>
          <a:spcPts val="500"/>
        </a:spcBef>
        <a:buFont typeface="+mj-lt"/>
        <a:buAutoNum type="alphaLcPeriod"/>
        <a:defRPr sz="1400" b="0" i="0"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b="0" i="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13.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tags" Target="../tags/tag14.xml"/><Relationship Id="rId2" Type="http://schemas.openxmlformats.org/officeDocument/2006/relationships/image" Target="../media/image39.png"/><Relationship Id="rId1" Type="http://schemas.openxmlformats.org/officeDocument/2006/relationships/image" Target="../media/image3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image" Target="../media/image40.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tags" Target="../tags/tag16.xml"/><Relationship Id="rId2" Type="http://schemas.openxmlformats.org/officeDocument/2006/relationships/image" Target="../media/image42.png"/><Relationship Id="rId1" Type="http://schemas.openxmlformats.org/officeDocument/2006/relationships/image" Target="../media/image41.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xml"/><Relationship Id="rId3" Type="http://schemas.openxmlformats.org/officeDocument/2006/relationships/tags" Target="../tags/tag17.xml"/><Relationship Id="rId2" Type="http://schemas.openxmlformats.org/officeDocument/2006/relationships/image" Target="../media/image44.png"/><Relationship Id="rId1" Type="http://schemas.openxmlformats.org/officeDocument/2006/relationships/image" Target="../media/image4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xml"/><Relationship Id="rId3" Type="http://schemas.openxmlformats.org/officeDocument/2006/relationships/tags" Target="../tags/tag18.xml"/><Relationship Id="rId2" Type="http://schemas.openxmlformats.org/officeDocument/2006/relationships/image" Target="../media/image46.png"/><Relationship Id="rId1" Type="http://schemas.openxmlformats.org/officeDocument/2006/relationships/image" Target="../media/image4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4.xml"/><Relationship Id="rId3" Type="http://schemas.openxmlformats.org/officeDocument/2006/relationships/tags" Target="../tags/tag19.xml"/><Relationship Id="rId2" Type="http://schemas.openxmlformats.org/officeDocument/2006/relationships/image" Target="../media/image48.png"/><Relationship Id="rId1" Type="http://schemas.openxmlformats.org/officeDocument/2006/relationships/image" Target="../media/image47.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4.xml"/><Relationship Id="rId3" Type="http://schemas.openxmlformats.org/officeDocument/2006/relationships/tags" Target="../tags/tag20.xml"/><Relationship Id="rId2" Type="http://schemas.openxmlformats.org/officeDocument/2006/relationships/image" Target="../media/image50.png"/><Relationship Id="rId1" Type="http://schemas.openxmlformats.org/officeDocument/2006/relationships/image" Target="../media/image49.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xml"/><Relationship Id="rId3" Type="http://schemas.openxmlformats.org/officeDocument/2006/relationships/tags" Target="../tags/tag21.xml"/><Relationship Id="rId2" Type="http://schemas.openxmlformats.org/officeDocument/2006/relationships/image" Target="../media/image52.png"/><Relationship Id="rId1" Type="http://schemas.openxmlformats.org/officeDocument/2006/relationships/image" Target="../media/image51.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4.xml"/><Relationship Id="rId3" Type="http://schemas.openxmlformats.org/officeDocument/2006/relationships/tags" Target="../tags/tag22.xml"/><Relationship Id="rId2" Type="http://schemas.openxmlformats.org/officeDocument/2006/relationships/image" Target="../media/image54.png"/><Relationship Id="rId1" Type="http://schemas.openxmlformats.org/officeDocument/2006/relationships/image" Target="../media/image53.pn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notesSlide" Target="../notesSlides/notesSlide2.xml"/><Relationship Id="rId10" Type="http://schemas.openxmlformats.org/officeDocument/2006/relationships/slideLayout" Target="../slideLayouts/slideLayout2.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xml"/><Relationship Id="rId3" Type="http://schemas.openxmlformats.org/officeDocument/2006/relationships/tags" Target="../tags/tag23.xml"/><Relationship Id="rId2" Type="http://schemas.openxmlformats.org/officeDocument/2006/relationships/image" Target="../media/image56.png"/><Relationship Id="rId1" Type="http://schemas.openxmlformats.org/officeDocument/2006/relationships/image" Target="../media/image5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xml"/><Relationship Id="rId3" Type="http://schemas.openxmlformats.org/officeDocument/2006/relationships/tags" Target="../tags/tag24.xml"/><Relationship Id="rId2" Type="http://schemas.openxmlformats.org/officeDocument/2006/relationships/image" Target="../media/image58.png"/><Relationship Id="rId1" Type="http://schemas.openxmlformats.org/officeDocument/2006/relationships/image" Target="../media/image57.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4.xml"/><Relationship Id="rId3" Type="http://schemas.openxmlformats.org/officeDocument/2006/relationships/tags" Target="../tags/tag25.xml"/><Relationship Id="rId2" Type="http://schemas.openxmlformats.org/officeDocument/2006/relationships/image" Target="../media/image60.png"/><Relationship Id="rId1" Type="http://schemas.openxmlformats.org/officeDocument/2006/relationships/image" Target="../media/image59.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4.xml"/><Relationship Id="rId3" Type="http://schemas.openxmlformats.org/officeDocument/2006/relationships/tags" Target="../tags/tag26.xml"/><Relationship Id="rId2" Type="http://schemas.openxmlformats.org/officeDocument/2006/relationships/image" Target="../media/image62.png"/><Relationship Id="rId1" Type="http://schemas.openxmlformats.org/officeDocument/2006/relationships/image" Target="../media/image61.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4.xml"/><Relationship Id="rId3" Type="http://schemas.openxmlformats.org/officeDocument/2006/relationships/tags" Target="../tags/tag27.xml"/><Relationship Id="rId2" Type="http://schemas.openxmlformats.org/officeDocument/2006/relationships/image" Target="../media/image64.png"/><Relationship Id="rId1" Type="http://schemas.openxmlformats.org/officeDocument/2006/relationships/image" Target="../media/image63.png"/></Relationships>
</file>

<file path=ppt/slides/_rels/slide25.xml.rels><?xml version="1.0" encoding="UTF-8" standalone="yes"?>
<Relationships xmlns="http://schemas.openxmlformats.org/package/2006/relationships"><Relationship Id="rId9" Type="http://schemas.openxmlformats.org/officeDocument/2006/relationships/image" Target="../media/image73.png"/><Relationship Id="rId8" Type="http://schemas.openxmlformats.org/officeDocument/2006/relationships/image" Target="../media/image72.png"/><Relationship Id="rId7" Type="http://schemas.openxmlformats.org/officeDocument/2006/relationships/image" Target="../media/image71.png"/><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3" Type="http://schemas.openxmlformats.org/officeDocument/2006/relationships/image" Target="../media/image67.png"/><Relationship Id="rId2" Type="http://schemas.openxmlformats.org/officeDocument/2006/relationships/image" Target="../media/image66.png"/><Relationship Id="rId14" Type="http://schemas.openxmlformats.org/officeDocument/2006/relationships/notesSlide" Target="../notesSlides/notesSlide25.xml"/><Relationship Id="rId13" Type="http://schemas.openxmlformats.org/officeDocument/2006/relationships/slideLayout" Target="../slideLayouts/slideLayout4.xml"/><Relationship Id="rId12" Type="http://schemas.openxmlformats.org/officeDocument/2006/relationships/tags" Target="../tags/tag28.xml"/><Relationship Id="rId11" Type="http://schemas.openxmlformats.org/officeDocument/2006/relationships/image" Target="../media/image75.png"/><Relationship Id="rId10" Type="http://schemas.openxmlformats.org/officeDocument/2006/relationships/image" Target="../media/image74.png"/><Relationship Id="rId1" Type="http://schemas.openxmlformats.org/officeDocument/2006/relationships/image" Target="../media/image65.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4.xml"/><Relationship Id="rId3" Type="http://schemas.openxmlformats.org/officeDocument/2006/relationships/tags" Target="../tags/tag29.xml"/><Relationship Id="rId2" Type="http://schemas.openxmlformats.org/officeDocument/2006/relationships/image" Target="../media/image77.png"/><Relationship Id="rId1" Type="http://schemas.openxmlformats.org/officeDocument/2006/relationships/image" Target="../media/image76.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4.xml"/><Relationship Id="rId4" Type="http://schemas.openxmlformats.org/officeDocument/2006/relationships/tags" Target="../tags/tag30.xml"/><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4.xml"/><Relationship Id="rId4" Type="http://schemas.openxmlformats.org/officeDocument/2006/relationships/tags" Target="../tags/tag31.xml"/><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image" Target="../media/image81.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4.xml"/><Relationship Id="rId3" Type="http://schemas.openxmlformats.org/officeDocument/2006/relationships/tags" Target="../tags/tag32.xml"/><Relationship Id="rId2" Type="http://schemas.openxmlformats.org/officeDocument/2006/relationships/image" Target="../media/image85.png"/><Relationship Id="rId1" Type="http://schemas.openxmlformats.org/officeDocument/2006/relationships/image" Target="../media/image84.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6.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4.xml"/><Relationship Id="rId3" Type="http://schemas.openxmlformats.org/officeDocument/2006/relationships/tags" Target="../tags/tag33.xml"/><Relationship Id="rId2" Type="http://schemas.openxmlformats.org/officeDocument/2006/relationships/image" Target="../media/image87.png"/><Relationship Id="rId1" Type="http://schemas.openxmlformats.org/officeDocument/2006/relationships/image" Target="../media/image86.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4.xml"/><Relationship Id="rId3" Type="http://schemas.openxmlformats.org/officeDocument/2006/relationships/tags" Target="../tags/tag34.xml"/><Relationship Id="rId2" Type="http://schemas.openxmlformats.org/officeDocument/2006/relationships/image" Target="../media/image89.png"/><Relationship Id="rId1" Type="http://schemas.openxmlformats.org/officeDocument/2006/relationships/image" Target="../media/image88.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4.xml"/><Relationship Id="rId3" Type="http://schemas.openxmlformats.org/officeDocument/2006/relationships/tags" Target="../tags/tag35.xml"/><Relationship Id="rId2" Type="http://schemas.openxmlformats.org/officeDocument/2006/relationships/image" Target="../media/image91.png"/><Relationship Id="rId1" Type="http://schemas.openxmlformats.org/officeDocument/2006/relationships/image" Target="../media/image90.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4.xml"/><Relationship Id="rId4" Type="http://schemas.openxmlformats.org/officeDocument/2006/relationships/tags" Target="../tags/tag36.xml"/><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image" Target="../media/image92.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4.xml"/><Relationship Id="rId3" Type="http://schemas.openxmlformats.org/officeDocument/2006/relationships/tags" Target="../tags/tag37.xml"/><Relationship Id="rId2" Type="http://schemas.openxmlformats.org/officeDocument/2006/relationships/image" Target="../media/image96.png"/><Relationship Id="rId1" Type="http://schemas.openxmlformats.org/officeDocument/2006/relationships/image" Target="../media/image95.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4.xml"/><Relationship Id="rId3" Type="http://schemas.openxmlformats.org/officeDocument/2006/relationships/tags" Target="../tags/tag38.xml"/><Relationship Id="rId2" Type="http://schemas.openxmlformats.org/officeDocument/2006/relationships/image" Target="../media/image98.png"/><Relationship Id="rId1" Type="http://schemas.openxmlformats.org/officeDocument/2006/relationships/image" Target="../media/image97.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4.xml"/><Relationship Id="rId3" Type="http://schemas.openxmlformats.org/officeDocument/2006/relationships/tags" Target="../tags/tag39.xml"/><Relationship Id="rId2" Type="http://schemas.openxmlformats.org/officeDocument/2006/relationships/image" Target="../media/image100.png"/><Relationship Id="rId1" Type="http://schemas.openxmlformats.org/officeDocument/2006/relationships/image" Target="../media/image99.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4.xml"/><Relationship Id="rId3" Type="http://schemas.openxmlformats.org/officeDocument/2006/relationships/tags" Target="../tags/tag40.xml"/><Relationship Id="rId2" Type="http://schemas.openxmlformats.org/officeDocument/2006/relationships/image" Target="../media/image102.png"/><Relationship Id="rId1" Type="http://schemas.openxmlformats.org/officeDocument/2006/relationships/image" Target="../media/image101.pn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4.xml"/><Relationship Id="rId4" Type="http://schemas.openxmlformats.org/officeDocument/2006/relationships/tags" Target="../tags/tag41.xml"/><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image" Target="../media/image103.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4.xml"/><Relationship Id="rId3" Type="http://schemas.openxmlformats.org/officeDocument/2006/relationships/tags" Target="../tags/tag42.xml"/><Relationship Id="rId2" Type="http://schemas.openxmlformats.org/officeDocument/2006/relationships/image" Target="../media/image107.png"/><Relationship Id="rId1" Type="http://schemas.openxmlformats.org/officeDocument/2006/relationships/image" Target="../media/image106.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7.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4.xml"/><Relationship Id="rId3" Type="http://schemas.openxmlformats.org/officeDocument/2006/relationships/tags" Target="../tags/tag43.xml"/><Relationship Id="rId2" Type="http://schemas.openxmlformats.org/officeDocument/2006/relationships/image" Target="../media/image109.png"/><Relationship Id="rId1" Type="http://schemas.openxmlformats.org/officeDocument/2006/relationships/image" Target="../media/image108.png"/></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4.xml"/><Relationship Id="rId3" Type="http://schemas.openxmlformats.org/officeDocument/2006/relationships/tags" Target="../tags/tag44.xml"/><Relationship Id="rId2" Type="http://schemas.openxmlformats.org/officeDocument/2006/relationships/image" Target="../media/image111.png"/><Relationship Id="rId1" Type="http://schemas.openxmlformats.org/officeDocument/2006/relationships/image" Target="../media/image110.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4.xml"/><Relationship Id="rId3" Type="http://schemas.openxmlformats.org/officeDocument/2006/relationships/tags" Target="../tags/tag45.xml"/><Relationship Id="rId2" Type="http://schemas.openxmlformats.org/officeDocument/2006/relationships/image" Target="../media/image113.png"/><Relationship Id="rId1" Type="http://schemas.openxmlformats.org/officeDocument/2006/relationships/image" Target="../media/image112.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4.xml"/><Relationship Id="rId3" Type="http://schemas.openxmlformats.org/officeDocument/2006/relationships/tags" Target="../tags/tag46.xml"/><Relationship Id="rId2" Type="http://schemas.openxmlformats.org/officeDocument/2006/relationships/image" Target="../media/image115.png"/><Relationship Id="rId1" Type="http://schemas.openxmlformats.org/officeDocument/2006/relationships/image" Target="../media/image114.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4.xml"/><Relationship Id="rId3" Type="http://schemas.openxmlformats.org/officeDocument/2006/relationships/tags" Target="../tags/tag47.xml"/><Relationship Id="rId2" Type="http://schemas.openxmlformats.org/officeDocument/2006/relationships/image" Target="../media/image117.png"/><Relationship Id="rId1" Type="http://schemas.openxmlformats.org/officeDocument/2006/relationships/image" Target="../media/image116.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4.xml"/><Relationship Id="rId3" Type="http://schemas.openxmlformats.org/officeDocument/2006/relationships/tags" Target="../tags/tag48.xml"/><Relationship Id="rId2" Type="http://schemas.openxmlformats.org/officeDocument/2006/relationships/image" Target="../media/image119.png"/><Relationship Id="rId1" Type="http://schemas.openxmlformats.org/officeDocument/2006/relationships/image" Target="../media/image118.png"/></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46.xml"/><Relationship Id="rId5" Type="http://schemas.openxmlformats.org/officeDocument/2006/relationships/slideLayout" Target="../slideLayouts/slideLayout4.xml"/><Relationship Id="rId4" Type="http://schemas.openxmlformats.org/officeDocument/2006/relationships/tags" Target="../tags/tag49.xml"/><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image" Target="../media/image120.pn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4.xml"/><Relationship Id="rId3" Type="http://schemas.openxmlformats.org/officeDocument/2006/relationships/tags" Target="../tags/tag50.xml"/><Relationship Id="rId2" Type="http://schemas.openxmlformats.org/officeDocument/2006/relationships/image" Target="../media/image124.png"/><Relationship Id="rId1" Type="http://schemas.openxmlformats.org/officeDocument/2006/relationships/image" Target="../media/image12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tags" Target="../tags/tag8.xml"/><Relationship Id="rId2" Type="http://schemas.openxmlformats.org/officeDocument/2006/relationships/image" Target="../media/image24.png"/><Relationship Id="rId1" Type="http://schemas.openxmlformats.org/officeDocument/2006/relationships/image" Target="../media/image23.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9.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10.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tags" Target="../tags/tag11.xml"/><Relationship Id="rId2" Type="http://schemas.openxmlformats.org/officeDocument/2006/relationships/image" Target="../media/image32.png"/><Relationship Id="rId1" Type="http://schemas.openxmlformats.org/officeDocument/2006/relationships/image" Target="../media/image3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tags" Target="../tags/tag12.xml"/><Relationship Id="rId2" Type="http://schemas.openxmlformats.org/officeDocument/2006/relationships/image" Target="../media/image34.png"/><Relationship Id="rId1"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vertOverflow="overflow" wrap="square">
            <a:normAutofit fontScale="90000"/>
          </a:bodyPr>
          <a:lstStyle/>
          <a:p>
            <a:pPr algn="l"/>
            <a:r>
              <a:rPr kumimoji="1" lang="zh-CN" altLang="en-US">
                <a:gradFill flip="none" rotWithShape="1">
                  <a:gsLst>
                    <a:gs pos="0">
                      <a:srgbClr val="B380FF"/>
                    </a:gs>
                    <a:gs pos="95000">
                      <a:srgbClr val="5FF7FF"/>
                    </a:gs>
                    <a:gs pos="53000">
                      <a:srgbClr val="188EFF"/>
                    </a:gs>
                  </a:gsLst>
                  <a:lin ang="18900000" scaled="1"/>
                  <a:tileRect/>
                </a:gradFill>
                <a:latin typeface="Times New Roman" panose="02020603050405020304"/>
                <a:ea typeface="Times New Roman" panose="02020603050405020304"/>
                <a:cs typeface="Times New Roman" panose="02020603050405020304"/>
                <a:sym typeface="Times New Roman" panose="02020603050405020304"/>
              </a:rPr>
              <a:t>WMS  Basic operating manual</a:t>
            </a:r>
            <a:endParaRPr kumimoji="1" lang="zh-CN" altLang="en-US" dirty="0"/>
          </a:p>
        </p:txBody>
      </p:sp>
      <p:sp>
        <p:nvSpPr>
          <p:cNvPr id="3" name="文本框 2"/>
          <p:cNvSpPr txBox="1"/>
          <p:nvPr/>
        </p:nvSpPr>
        <p:spPr>
          <a:xfrm>
            <a:off x="1010920" y="4171950"/>
            <a:ext cx="2734945" cy="400050"/>
          </a:xfrm>
          <a:prstGeom prst="rect">
            <a:avLst/>
          </a:prstGeom>
          <a:noFill/>
        </p:spPr>
        <p:txBody>
          <a:bodyPr vertOverflow="overflow" wrap="none" rtlCol="0">
            <a:normAutofit/>
          </a:bodyPr>
          <a:lstStyle/>
          <a:p>
            <a:pPr algn="l"/>
            <a:r>
              <a:rPr kumimoji="1" lang="en-US" altLang="zh-CN" sz="1400">
                <a:solidFill>
                  <a:schemeClr val="bg1"/>
                </a:solidFill>
                <a:sym typeface="+mn-ea"/>
              </a:rPr>
              <a:t>Next-Gen AI Native Application</a:t>
            </a:r>
            <a:endParaRPr kumimoji="1" lang="zh-CN" altLang="en-US" sz="1400" dirty="0">
              <a:solidFill>
                <a:schemeClr val="bg1"/>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initialization-Warehouse Location Management</a:t>
            </a:r>
            <a:endParaRPr lang="en-US" altLang="zh-CN" sz="2000">
              <a:sym typeface="+mn-ea"/>
            </a:endParaRPr>
          </a:p>
        </p:txBody>
      </p:sp>
      <p:pic>
        <p:nvPicPr>
          <p:cNvPr id="3" name="图片 2"/>
          <p:cNvPicPr>
            <a:picLocks noChangeAspect="1"/>
          </p:cNvPicPr>
          <p:nvPr/>
        </p:nvPicPr>
        <p:blipFill>
          <a:blip r:embed="rId1"/>
          <a:stretch>
            <a:fillRect/>
          </a:stretch>
        </p:blipFill>
        <p:spPr>
          <a:xfrm>
            <a:off x="515620" y="2756535"/>
            <a:ext cx="6659880" cy="3590290"/>
          </a:xfrm>
          <a:prstGeom prst="rect">
            <a:avLst/>
          </a:prstGeom>
        </p:spPr>
      </p:pic>
      <p:sp>
        <p:nvSpPr>
          <p:cNvPr id="7" name="矩形 6"/>
          <p:cNvSpPr/>
          <p:nvPr/>
        </p:nvSpPr>
        <p:spPr>
          <a:xfrm>
            <a:off x="186055" y="1146810"/>
            <a:ext cx="111639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storage locations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[Basic Settings] -&gt; [Warehouse Modeling] -&gt; [Warehouse Location Management]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maintain information about different warehouse locations within the subordinate warehouse areas of the company's business management.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This section defines the specific locations of warehouses and their corresponding material relationships within the enterprise, enabling refined management. It facilitates on-site operators to quickly locate material positions, thereby enhancing operational efficiency and accuracy.</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777480" y="4352290"/>
            <a:ext cx="3302635" cy="2047240"/>
          </a:xfrm>
          <a:prstGeom prst="rect">
            <a:avLst/>
          </a:prstGeom>
        </p:spPr>
      </p:pic>
      <p:pic>
        <p:nvPicPr>
          <p:cNvPr id="5" name="图片 4"/>
          <p:cNvPicPr>
            <a:picLocks noChangeAspect="1"/>
          </p:cNvPicPr>
          <p:nvPr/>
        </p:nvPicPr>
        <p:blipFill>
          <a:blip r:embed="rId3"/>
          <a:stretch>
            <a:fillRect/>
          </a:stretch>
        </p:blipFill>
        <p:spPr>
          <a:xfrm>
            <a:off x="7538720" y="2720340"/>
            <a:ext cx="3780155" cy="1971040"/>
          </a:xfrm>
          <a:prstGeom prst="rect">
            <a:avLst/>
          </a:prstGeom>
        </p:spPr>
      </p:pic>
    </p:spTree>
    <p:custDataLst>
      <p:tags r:id="rId4"/>
    </p:custData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initialization-Data Dictionary</a:t>
            </a:r>
            <a:endParaRPr lang="en-US" altLang="zh-CN" sz="2000">
              <a:sym typeface="+mn-ea"/>
            </a:endParaRPr>
          </a:p>
        </p:txBody>
      </p:sp>
      <p:pic>
        <p:nvPicPr>
          <p:cNvPr id="3" name="图片 2"/>
          <p:cNvPicPr>
            <a:picLocks noChangeAspect="1"/>
          </p:cNvPicPr>
          <p:nvPr/>
        </p:nvPicPr>
        <p:blipFill>
          <a:blip r:embed="rId1"/>
          <a:stretch>
            <a:fillRect/>
          </a:stretch>
        </p:blipFill>
        <p:spPr>
          <a:xfrm>
            <a:off x="251460" y="2700655"/>
            <a:ext cx="6748145" cy="3621405"/>
          </a:xfrm>
          <a:prstGeom prst="rect">
            <a:avLst/>
          </a:prstGeom>
        </p:spPr>
      </p:pic>
      <p:sp>
        <p:nvSpPr>
          <p:cNvPr id="7" name="矩形 6"/>
          <p:cNvSpPr/>
          <p:nvPr/>
        </p:nvSpPr>
        <p:spPr>
          <a:xfrm>
            <a:off x="186055" y="1146810"/>
            <a:ext cx="111639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Dictionary</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[System Management] -&gt; [Data Dictionary]</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maintain the values in the drop-down options in the system.</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The transaction code in this section is a system business judgment value and cannot be duplicated.</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536180" y="3037840"/>
            <a:ext cx="4356735" cy="2562860"/>
          </a:xfrm>
          <a:prstGeom prst="rect">
            <a:avLst/>
          </a:prstGeom>
        </p:spPr>
      </p:pic>
    </p:spTree>
    <p:custDataLst>
      <p:tags r:id="rId3"/>
    </p:custData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initialization-Operation Log</a:t>
            </a:r>
            <a:endParaRPr lang="en-US" altLang="zh-CN" sz="2000">
              <a:sym typeface="+mn-ea"/>
            </a:endParaRPr>
          </a:p>
        </p:txBody>
      </p:sp>
      <p:pic>
        <p:nvPicPr>
          <p:cNvPr id="3" name="图片 2"/>
          <p:cNvPicPr>
            <a:picLocks noChangeAspect="1"/>
          </p:cNvPicPr>
          <p:nvPr/>
        </p:nvPicPr>
        <p:blipFill>
          <a:blip r:embed="rId1"/>
          <a:stretch>
            <a:fillRect/>
          </a:stretch>
        </p:blipFill>
        <p:spPr>
          <a:xfrm>
            <a:off x="558800" y="2701290"/>
            <a:ext cx="6757035" cy="3655060"/>
          </a:xfrm>
          <a:prstGeom prst="rect">
            <a:avLst/>
          </a:prstGeom>
        </p:spPr>
      </p:pic>
      <p:sp>
        <p:nvSpPr>
          <p:cNvPr id="7" name="矩形 6"/>
          <p:cNvSpPr/>
          <p:nvPr/>
        </p:nvSpPr>
        <p:spPr>
          <a:xfrm>
            <a:off x="186055" y="1146810"/>
            <a:ext cx="111639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Dictionary</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[System Management] -&gt; [Operation Log]</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record system business operation logs.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initialization-Messages &amp; Alerts</a:t>
            </a:r>
            <a:endParaRPr lang="en-US" altLang="zh-CN" sz="2000">
              <a:sym typeface="+mn-ea"/>
            </a:endParaRPr>
          </a:p>
        </p:txBody>
      </p:sp>
      <p:pic>
        <p:nvPicPr>
          <p:cNvPr id="3" name="图片 2"/>
          <p:cNvPicPr>
            <a:picLocks noChangeAspect="1"/>
          </p:cNvPicPr>
          <p:nvPr/>
        </p:nvPicPr>
        <p:blipFill>
          <a:blip r:embed="rId1"/>
          <a:stretch>
            <a:fillRect/>
          </a:stretch>
        </p:blipFill>
        <p:spPr>
          <a:xfrm>
            <a:off x="401955" y="2674620"/>
            <a:ext cx="6780530" cy="3654425"/>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Alerts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[System Management] -&gt; [Messages &amp; Alerts]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maintain the system's inventory warning information.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Based on the information maintained for inventory pre-warning, the system conducts data monitoring for reminders.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411085" y="3565525"/>
            <a:ext cx="4610100" cy="1998980"/>
          </a:xfrm>
          <a:prstGeom prst="rect">
            <a:avLst/>
          </a:prstGeom>
        </p:spPr>
      </p:pic>
    </p:spTree>
    <p:custDataLst>
      <p:tags r:id="rId3"/>
    </p:custData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initialization-Master Data Management</a:t>
            </a:r>
            <a:endParaRPr lang="en-US" altLang="zh-CN" sz="2000">
              <a:sym typeface="+mn-ea"/>
            </a:endParaRPr>
          </a:p>
        </p:txBody>
      </p:sp>
      <p:pic>
        <p:nvPicPr>
          <p:cNvPr id="3" name="图片 2"/>
          <p:cNvPicPr>
            <a:picLocks noChangeAspect="1"/>
          </p:cNvPicPr>
          <p:nvPr/>
        </p:nvPicPr>
        <p:blipFill>
          <a:blip r:embed="rId1"/>
          <a:stretch>
            <a:fillRect/>
          </a:stretch>
        </p:blipFill>
        <p:spPr>
          <a:xfrm>
            <a:off x="329565" y="2925445"/>
            <a:ext cx="6483350" cy="3508375"/>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Alerts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[System Management] -&gt; [Master Data Import]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batch importing system data during system initialization.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The system provides a data import template. Users can fill in relevant batch data based on the selected export template and then import it into the system.</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388225" y="2677160"/>
            <a:ext cx="4561205" cy="3756660"/>
          </a:xfrm>
          <a:prstGeom prst="rect">
            <a:avLst/>
          </a:prstGeom>
        </p:spPr>
      </p:pic>
    </p:spTree>
    <p:custDataLst>
      <p:tags r:id="rId3"/>
    </p:custData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initialization-Customer Classification</a:t>
            </a:r>
            <a:endParaRPr lang="en-US" altLang="zh-CN" sz="2000">
              <a:sym typeface="+mn-ea"/>
            </a:endParaRPr>
          </a:p>
        </p:txBody>
      </p:sp>
      <p:pic>
        <p:nvPicPr>
          <p:cNvPr id="3" name="图片 2"/>
          <p:cNvPicPr>
            <a:picLocks noChangeAspect="1"/>
          </p:cNvPicPr>
          <p:nvPr/>
        </p:nvPicPr>
        <p:blipFill>
          <a:blip r:embed="rId1"/>
          <a:stretch>
            <a:fillRect/>
          </a:stretch>
        </p:blipFill>
        <p:spPr>
          <a:xfrm>
            <a:off x="494030" y="2921000"/>
            <a:ext cx="6106795" cy="3311525"/>
          </a:xfrm>
          <a:prstGeom prst="rect">
            <a:avLst/>
          </a:prstGeom>
        </p:spPr>
      </p:pic>
      <p:pic>
        <p:nvPicPr>
          <p:cNvPr id="4" name="图片 3"/>
          <p:cNvPicPr>
            <a:picLocks noChangeAspect="1"/>
          </p:cNvPicPr>
          <p:nvPr/>
        </p:nvPicPr>
        <p:blipFill>
          <a:blip r:embed="rId2"/>
          <a:stretch>
            <a:fillRect/>
          </a:stretch>
        </p:blipFill>
        <p:spPr>
          <a:xfrm>
            <a:off x="6917690" y="3429000"/>
            <a:ext cx="4991735" cy="1553845"/>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Customer Classification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[Basic Settings] -&gt; [Customer Classification]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maintaining the classification of enterprise customers.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Enterprises can maintain customer classification information in accordance with internal management requirements, and subsequently establish user customer profiles.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496695" y="2446020"/>
            <a:ext cx="4064000" cy="368300"/>
          </a:xfrm>
          <a:prstGeom prst="rect">
            <a:avLst/>
          </a:prstGeom>
          <a:noFill/>
        </p:spPr>
        <p:txBody>
          <a:bodyPr wrap="square" rtlCol="0">
            <a:spAutoFit/>
          </a:bodyPr>
          <a:lstStyle/>
          <a:p>
            <a:endParaRPr lang="zh-CN" altLang="en-US"/>
          </a:p>
        </p:txBody>
      </p:sp>
    </p:spTree>
    <p:custDataLst>
      <p:tags r:id="rId3"/>
    </p:custData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initialization-Customer Information</a:t>
            </a:r>
            <a:endParaRPr lang="en-US" altLang="zh-CN" sz="2000">
              <a:sym typeface="+mn-ea"/>
            </a:endParaRPr>
          </a:p>
        </p:txBody>
      </p:sp>
      <p:pic>
        <p:nvPicPr>
          <p:cNvPr id="3" name="图片 2"/>
          <p:cNvPicPr>
            <a:picLocks noChangeAspect="1"/>
          </p:cNvPicPr>
          <p:nvPr/>
        </p:nvPicPr>
        <p:blipFill>
          <a:blip r:embed="rId1"/>
          <a:stretch>
            <a:fillRect/>
          </a:stretch>
        </p:blipFill>
        <p:spPr>
          <a:xfrm>
            <a:off x="401955" y="2828925"/>
            <a:ext cx="6418580" cy="3481705"/>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customer information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[Basic Settings] -&gt; [Customer Information]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maintaining enterprise customer information.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en-US" altLang="zh-CN" sz="1200">
                <a:latin typeface="Times New Roman" panose="02020603050405020304"/>
                <a:ea typeface="Times New Roman" panose="02020603050405020304"/>
                <a:cs typeface="Times New Roman" panose="02020603050405020304"/>
                <a:sym typeface="Times New Roman" panose="02020603050405020304"/>
              </a:rPr>
              <a:t>* is required for subsequent creation of sales orders, sales deliveries, and sales returns involving customer information.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148830" y="2828925"/>
            <a:ext cx="4911725" cy="2939415"/>
          </a:xfrm>
          <a:prstGeom prst="rect">
            <a:avLst/>
          </a:prstGeom>
        </p:spPr>
      </p:pic>
    </p:spTree>
    <p:custDataLst>
      <p:tags r:id="rId3"/>
    </p:custData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initialization-Supplier Classification</a:t>
            </a:r>
            <a:endParaRPr lang="en-US" altLang="zh-CN" sz="2000">
              <a:sym typeface="+mn-ea"/>
            </a:endParaRPr>
          </a:p>
        </p:txBody>
      </p:sp>
      <p:pic>
        <p:nvPicPr>
          <p:cNvPr id="3" name="图片 2"/>
          <p:cNvPicPr>
            <a:picLocks noChangeAspect="1"/>
          </p:cNvPicPr>
          <p:nvPr/>
        </p:nvPicPr>
        <p:blipFill>
          <a:blip r:embed="rId1"/>
          <a:stretch>
            <a:fillRect/>
          </a:stretch>
        </p:blipFill>
        <p:spPr>
          <a:xfrm>
            <a:off x="461645" y="2797175"/>
            <a:ext cx="6655435" cy="3589020"/>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supplier classification data</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[Basic Settings] -&gt; [Supplier Classification]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maintaining the classification of enterprise suppliers.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Enterprises can maintain supplier classification information in accordance with internal management requirements, and subsequently establish user supplier profiles.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260590" y="3543935"/>
            <a:ext cx="4773930" cy="1656715"/>
          </a:xfrm>
          <a:prstGeom prst="rect">
            <a:avLst/>
          </a:prstGeom>
        </p:spPr>
      </p:pic>
    </p:spTree>
    <p:custDataLst>
      <p:tags r:id="rId3"/>
    </p:custData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initialization-Supplier Information</a:t>
            </a:r>
            <a:endParaRPr lang="en-US" altLang="zh-CN" sz="2000">
              <a:sym typeface="+mn-ea"/>
            </a:endParaRPr>
          </a:p>
        </p:txBody>
      </p:sp>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supplier information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[Basic Settings] -&gt; [Supplier Classification]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maintaining enterprise supplier information.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en-US" altLang="zh-CN" sz="1200">
                <a:latin typeface="Times New Roman" panose="02020603050405020304"/>
                <a:ea typeface="Times New Roman" panose="02020603050405020304"/>
                <a:cs typeface="Times New Roman" panose="02020603050405020304"/>
                <a:sym typeface="Times New Roman" panose="02020603050405020304"/>
              </a:rPr>
              <a:t>* is required for subsequent creation of purchase orders, purchase receipts, and purchase return supplier information transactions.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01955" y="2873375"/>
            <a:ext cx="6365240" cy="3440430"/>
          </a:xfrm>
          <a:prstGeom prst="rect">
            <a:avLst/>
          </a:prstGeom>
        </p:spPr>
      </p:pic>
      <p:pic>
        <p:nvPicPr>
          <p:cNvPr id="4" name="图片 3"/>
          <p:cNvPicPr>
            <a:picLocks noChangeAspect="1"/>
          </p:cNvPicPr>
          <p:nvPr/>
        </p:nvPicPr>
        <p:blipFill>
          <a:blip r:embed="rId2"/>
          <a:stretch>
            <a:fillRect/>
          </a:stretch>
        </p:blipFill>
        <p:spPr>
          <a:xfrm>
            <a:off x="7211695" y="2873375"/>
            <a:ext cx="4782185" cy="3362960"/>
          </a:xfrm>
          <a:prstGeom prst="rect">
            <a:avLst/>
          </a:prstGeom>
        </p:spPr>
      </p:pic>
    </p:spTree>
    <p:custDataLst>
      <p:tags r:id="rId3"/>
    </p:custData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initialization-Material Classification</a:t>
            </a:r>
            <a:endParaRPr lang="en-US" altLang="zh-CN" sz="2000">
              <a:sym typeface="+mn-ea"/>
            </a:endParaRPr>
          </a:p>
        </p:txBody>
      </p:sp>
      <p:pic>
        <p:nvPicPr>
          <p:cNvPr id="3" name="图片 2"/>
          <p:cNvPicPr>
            <a:picLocks noChangeAspect="1"/>
          </p:cNvPicPr>
          <p:nvPr/>
        </p:nvPicPr>
        <p:blipFill>
          <a:blip r:embed="rId1"/>
          <a:stretch>
            <a:fillRect/>
          </a:stretch>
        </p:blipFill>
        <p:spPr>
          <a:xfrm>
            <a:off x="182880" y="2753995"/>
            <a:ext cx="6838950" cy="3679825"/>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Material Classification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[Basic Settings] -&gt; [Material Classification]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maintain information on enterprise material classifications, such as raw materials, semi-finished products, finished products, etc.</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en-US" altLang="zh-CN" sz="1200">
                <a:latin typeface="Times New Roman" panose="02020603050405020304"/>
                <a:ea typeface="Times New Roman" panose="02020603050405020304"/>
                <a:cs typeface="Times New Roman" panose="02020603050405020304"/>
                <a:sym typeface="Times New Roman" panose="02020603050405020304"/>
              </a:rPr>
              <a:t>*This is a required field, used for selecting material classification when creating material master data later.</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118350" y="3496945"/>
            <a:ext cx="4956175" cy="1859280"/>
          </a:xfrm>
          <a:prstGeom prst="rect">
            <a:avLst/>
          </a:prstGeom>
        </p:spPr>
      </p:pic>
    </p:spTree>
    <p:custDataLst>
      <p:tags r:id="rId3"/>
    </p:custData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402167" y="206575"/>
            <a:ext cx="9345083" cy="553720"/>
          </a:xfrm>
        </p:spPr>
        <p:txBody>
          <a:bodyPr vertOverflow="overflow" vert="horz" wrap="none" lIns="91440" tIns="45720" rIns="91440" bIns="45720" rtlCol="0" anchor="ctr" anchorCtr="0">
            <a:spAutoFit/>
          </a:bodyPr>
          <a:lstStyle/>
          <a:p>
            <a:pPr lvl="0" algn="l">
              <a:buClrTx/>
              <a:buSzTx/>
              <a:buFontTx/>
            </a:pPr>
            <a:r>
              <a:rPr kumimoji="1" lang="en-US" altLang="zh-CN" sz="3335">
                <a:gradFill flip="none" rotWithShape="1">
                  <a:gsLst>
                    <a:gs pos="0">
                      <a:srgbClr val="B380FF"/>
                    </a:gs>
                    <a:gs pos="95000">
                      <a:srgbClr val="5FF7FF"/>
                    </a:gs>
                    <a:gs pos="53000">
                      <a:srgbClr val="188EFF"/>
                    </a:gs>
                  </a:gsLst>
                  <a:lin ang="18900000" scaled="1"/>
                  <a:tileRect/>
                </a:gradFill>
                <a:latin typeface="Times New Roman" panose="02020603050405020304"/>
                <a:ea typeface="Times New Roman" panose="02020603050405020304"/>
                <a:cs typeface="Times New Roman" panose="02020603050405020304"/>
                <a:sym typeface="Times New Roman" panose="02020603050405020304"/>
              </a:rPr>
              <a:t>Overview</a:t>
            </a:r>
            <a:endParaRPr kumimoji="1" lang="en-US" altLang="zh-CN" sz="3335">
              <a:gradFill flip="none" rotWithShape="1">
                <a:gsLst>
                  <a:gs pos="0">
                    <a:srgbClr val="B380FF"/>
                  </a:gs>
                  <a:gs pos="95000">
                    <a:srgbClr val="5FF7FF"/>
                  </a:gs>
                  <a:gs pos="53000">
                    <a:srgbClr val="188EFF"/>
                  </a:gs>
                </a:gsLst>
                <a:lin ang="18900000" scaled="1"/>
                <a:tileRect/>
              </a:gradFill>
              <a:latin typeface="微软雅黑" panose="020B0503020204020204" pitchFamily="34" charset="-122"/>
              <a:ea typeface="微软雅黑" panose="020B0503020204020204" pitchFamily="34" charset="-122"/>
              <a:cs typeface="+mn-cs"/>
              <a:sym typeface="+mn-ea"/>
            </a:endParaRPr>
          </a:p>
        </p:txBody>
      </p:sp>
      <p:sp>
        <p:nvSpPr>
          <p:cNvPr id="83" name="矩形 82"/>
          <p:cNvSpPr/>
          <p:nvPr/>
        </p:nvSpPr>
        <p:spPr>
          <a:xfrm>
            <a:off x="471805" y="1363980"/>
            <a:ext cx="11360785" cy="972820"/>
          </a:xfrm>
          <a:prstGeom prst="rect">
            <a:avLst/>
          </a:prstGeom>
          <a:noFill/>
          <a:ln w="12700" cap="flat" cmpd="sng" algn="ctr">
            <a:solidFill>
              <a:schemeClr val="bg1">
                <a:lumMod val="65000"/>
              </a:schemeClr>
            </a:solidFill>
            <a:prstDash val="dash"/>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84" name="Picture 65"/>
          <p:cNvPicPr>
            <a:picLocks noChangeAspect="1"/>
          </p:cNvPicPr>
          <p:nvPr/>
        </p:nvPicPr>
        <p:blipFill>
          <a:blip r:embed="rId1"/>
          <a:stretch>
            <a:fillRect/>
          </a:stretch>
        </p:blipFill>
        <p:spPr>
          <a:xfrm>
            <a:off x="1654502" y="1430028"/>
            <a:ext cx="512353" cy="512353"/>
          </a:xfrm>
          <a:prstGeom prst="rect">
            <a:avLst/>
          </a:prstGeom>
        </p:spPr>
      </p:pic>
      <p:sp>
        <p:nvSpPr>
          <p:cNvPr id="85" name="文本框 46"/>
          <p:cNvSpPr txBox="1">
            <a:spLocks noChangeArrowheads="1"/>
          </p:cNvSpPr>
          <p:nvPr/>
        </p:nvSpPr>
        <p:spPr bwMode="auto">
          <a:xfrm>
            <a:off x="1517728" y="1942620"/>
            <a:ext cx="725916" cy="321945"/>
          </a:xfrm>
          <a:prstGeom prst="rect">
            <a:avLst/>
          </a:prstGeom>
          <a:noFill/>
          <a:ln>
            <a:noFill/>
          </a:ln>
        </p:spPr>
        <p:txBody>
          <a:bodyPr vertOverflow="overflow" wrap="none">
            <a:normAutofit fontScale="95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0" fontAlgn="base" hangingPunct="0">
              <a:lnSpc>
                <a:spcPct val="150000"/>
              </a:lnSpc>
              <a:spcBef>
                <a:spcPct val="0"/>
              </a:spcBef>
              <a:spcAft>
                <a:spcPct val="0"/>
              </a:spcAft>
              <a:buFontTx/>
              <a:buNone/>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Organizational Setting</a:t>
            </a:r>
            <a:endParaRPr lang="zh-CN" altLang="en-US" sz="1000" b="1" dirty="0">
              <a:solidFill>
                <a:prstClr val="black"/>
              </a:solidFill>
              <a:latin typeface="微软雅黑" panose="020B0503020204020204" pitchFamily="34" charset="-122"/>
              <a:ea typeface="微软雅黑" panose="020B0503020204020204" pitchFamily="34" charset="-122"/>
            </a:endParaRPr>
          </a:p>
        </p:txBody>
      </p:sp>
      <p:sp>
        <p:nvSpPr>
          <p:cNvPr id="87" name="文本框 46"/>
          <p:cNvSpPr txBox="1">
            <a:spLocks noChangeArrowheads="1"/>
          </p:cNvSpPr>
          <p:nvPr/>
        </p:nvSpPr>
        <p:spPr bwMode="auto">
          <a:xfrm>
            <a:off x="4021533" y="1942620"/>
            <a:ext cx="725916" cy="321945"/>
          </a:xfrm>
          <a:prstGeom prst="rect">
            <a:avLst/>
          </a:prstGeom>
          <a:noFill/>
          <a:ln>
            <a:noFill/>
          </a:ln>
        </p:spPr>
        <p:txBody>
          <a:bodyPr vertOverflow="overflow" wrap="none">
            <a:normAutofit fontScale="95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0" fontAlgn="base" hangingPunct="0">
              <a:lnSpc>
                <a:spcPct val="150000"/>
              </a:lnSpc>
              <a:spcBef>
                <a:spcPct val="0"/>
              </a:spcBef>
              <a:spcAft>
                <a:spcPct val="0"/>
              </a:spcAft>
              <a:buFontTx/>
              <a:buNone/>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basic data</a:t>
            </a:r>
            <a:endParaRPr lang="zh-CN" altLang="en-US" sz="1000" b="1" dirty="0">
              <a:solidFill>
                <a:prstClr val="black"/>
              </a:solidFill>
              <a:latin typeface="微软雅黑" panose="020B0503020204020204" pitchFamily="34" charset="-122"/>
              <a:ea typeface="微软雅黑" panose="020B0503020204020204" pitchFamily="34" charset="-122"/>
            </a:endParaRPr>
          </a:p>
        </p:txBody>
      </p:sp>
      <p:pic>
        <p:nvPicPr>
          <p:cNvPr id="90" name="图片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7889" y="1462292"/>
            <a:ext cx="615916" cy="480182"/>
          </a:xfrm>
          <a:prstGeom prst="rect">
            <a:avLst/>
          </a:prstGeom>
        </p:spPr>
      </p:pic>
      <p:sp>
        <p:nvSpPr>
          <p:cNvPr id="98" name="文本框 46"/>
          <p:cNvSpPr txBox="1">
            <a:spLocks noChangeArrowheads="1"/>
          </p:cNvSpPr>
          <p:nvPr/>
        </p:nvSpPr>
        <p:spPr bwMode="auto">
          <a:xfrm>
            <a:off x="2243443" y="1462422"/>
            <a:ext cx="1375132" cy="783590"/>
          </a:xfrm>
          <a:prstGeom prst="rect">
            <a:avLst/>
          </a:prstGeom>
          <a:noFill/>
          <a:ln>
            <a:noFill/>
          </a:ln>
        </p:spPr>
        <p:txBody>
          <a:bodyPr vertOverflow="overflow" wrap="square">
            <a:normAutofit fontScale="725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Company Organization</a:t>
            </a:r>
            <a:endParaRPr lang="zh-CN" altLang="en-US" sz="1000" b="1" dirty="0">
              <a:solidFill>
                <a:prstClr val="black"/>
              </a:solidFill>
              <a:latin typeface="微软雅黑" panose="020B0503020204020204" pitchFamily="34" charset="-122"/>
              <a:ea typeface="微软雅黑" panose="020B0503020204020204" pitchFamily="34" charset="-122"/>
            </a:endParaRPr>
          </a:p>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Warehouse organization</a:t>
            </a:r>
            <a:endParaRPr lang="zh-CN" altLang="en-US" sz="1000" b="1" dirty="0">
              <a:solidFill>
                <a:prstClr val="black"/>
              </a:solidFill>
              <a:latin typeface="微软雅黑" panose="020B0503020204020204" pitchFamily="34" charset="-122"/>
              <a:ea typeface="微软雅黑" panose="020B0503020204020204" pitchFamily="34" charset="-122"/>
            </a:endParaRPr>
          </a:p>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User/Permission</a:t>
            </a:r>
            <a:endParaRPr lang="zh-CN" altLang="en-US" sz="1000" b="1" dirty="0">
              <a:solidFill>
                <a:prstClr val="black"/>
              </a:solidFill>
              <a:latin typeface="微软雅黑" panose="020B0503020204020204" pitchFamily="34" charset="-122"/>
              <a:ea typeface="微软雅黑" panose="020B0503020204020204" pitchFamily="34" charset="-122"/>
            </a:endParaRPr>
          </a:p>
        </p:txBody>
      </p:sp>
      <p:sp>
        <p:nvSpPr>
          <p:cNvPr id="88" name="文本框 46"/>
          <p:cNvSpPr txBox="1">
            <a:spLocks noChangeArrowheads="1"/>
          </p:cNvSpPr>
          <p:nvPr/>
        </p:nvSpPr>
        <p:spPr bwMode="auto">
          <a:xfrm>
            <a:off x="4984738" y="1462422"/>
            <a:ext cx="1375132" cy="783590"/>
          </a:xfrm>
          <a:prstGeom prst="rect">
            <a:avLst/>
          </a:prstGeom>
          <a:noFill/>
          <a:ln>
            <a:noFill/>
          </a:ln>
        </p:spPr>
        <p:txBody>
          <a:bodyPr vertOverflow="overflow" wrap="square">
            <a:normAutofit fontScale="95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material</a:t>
            </a:r>
            <a:endParaRPr lang="zh-CN" altLang="en-US" sz="1000" b="1" dirty="0">
              <a:solidFill>
                <a:prstClr val="black"/>
              </a:solidFill>
              <a:latin typeface="微软雅黑" panose="020B0503020204020204" pitchFamily="34" charset="-122"/>
              <a:ea typeface="微软雅黑" panose="020B0503020204020204" pitchFamily="34" charset="-122"/>
            </a:endParaRPr>
          </a:p>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customer</a:t>
            </a:r>
            <a:endParaRPr lang="zh-CN" altLang="en-US" sz="1000" b="1" dirty="0">
              <a:solidFill>
                <a:prstClr val="black"/>
              </a:solidFill>
              <a:latin typeface="微软雅黑" panose="020B0503020204020204" pitchFamily="34" charset="-122"/>
              <a:ea typeface="微软雅黑" panose="020B0503020204020204" pitchFamily="34" charset="-122"/>
            </a:endParaRPr>
          </a:p>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supplier</a:t>
            </a:r>
            <a:endParaRPr lang="zh-CN" altLang="en-US" sz="1000" b="1" dirty="0">
              <a:solidFill>
                <a:prstClr val="black"/>
              </a:solidFill>
              <a:latin typeface="微软雅黑" panose="020B0503020204020204" pitchFamily="34" charset="-122"/>
              <a:ea typeface="微软雅黑" panose="020B0503020204020204" pitchFamily="34" charset="-122"/>
            </a:endParaRPr>
          </a:p>
        </p:txBody>
      </p:sp>
      <p:grpSp>
        <p:nvGrpSpPr>
          <p:cNvPr id="89" name="组合 88"/>
          <p:cNvGrpSpPr/>
          <p:nvPr/>
        </p:nvGrpSpPr>
        <p:grpSpPr>
          <a:xfrm>
            <a:off x="6702425" y="1430020"/>
            <a:ext cx="782955" cy="860482"/>
            <a:chOff x="8459460" y="3685488"/>
            <a:chExt cx="1309750" cy="1241981"/>
          </a:xfrm>
        </p:grpSpPr>
        <p:pic>
          <p:nvPicPr>
            <p:cNvPr id="91" name="Picture 3"/>
            <p:cNvPicPr>
              <a:picLocks noChangeAspect="1"/>
            </p:cNvPicPr>
            <p:nvPr/>
          </p:nvPicPr>
          <p:blipFill rotWithShape="1">
            <a:blip r:embed="rId3"/>
            <a:srcRect l="9557" t="22070" r="10628" b="21025"/>
            <a:stretch>
              <a:fillRect/>
            </a:stretch>
          </p:blipFill>
          <p:spPr>
            <a:xfrm>
              <a:off x="8459460" y="3685488"/>
              <a:ext cx="1226944" cy="874761"/>
            </a:xfrm>
            <a:prstGeom prst="rect">
              <a:avLst/>
            </a:prstGeom>
          </p:spPr>
        </p:pic>
        <p:sp>
          <p:nvSpPr>
            <p:cNvPr id="92" name="文本框 46"/>
            <p:cNvSpPr txBox="1">
              <a:spLocks noChangeArrowheads="1"/>
            </p:cNvSpPr>
            <p:nvPr/>
          </p:nvSpPr>
          <p:spPr bwMode="auto">
            <a:xfrm>
              <a:off x="8510372" y="4462788"/>
              <a:ext cx="1258838" cy="464681"/>
            </a:xfrm>
            <a:prstGeom prst="rect">
              <a:avLst/>
            </a:prstGeom>
            <a:noFill/>
            <a:ln>
              <a:noFill/>
            </a:ln>
            <a:extLst>
              <a:ext uri="{909E8E84-426E-40DD-AFC4-6F175D3DCCD1}">
                <a14:hiddenFill xmlns:a14="http://schemas.microsoft.com/office/drawing/2010/main">
                  <a:solidFill>
                    <a:schemeClr val="bg1"/>
                  </a:solidFill>
                </a14:hiddenFill>
              </a:ext>
            </a:extLst>
          </p:spPr>
          <p:txBody>
            <a:bodyPr vertOverflow="overflow" wrap="none">
              <a:normAutofit fontScale="95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0" fontAlgn="base" hangingPunct="0">
                <a:lnSpc>
                  <a:spcPct val="150000"/>
                </a:lnSpc>
                <a:spcBef>
                  <a:spcPct val="0"/>
                </a:spcBef>
                <a:spcAft>
                  <a:spcPct val="0"/>
                </a:spcAft>
                <a:buFontTx/>
                <a:buNone/>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warehouse</a:t>
              </a:r>
              <a:endParaRPr lang="zh-CN" altLang="en-US" sz="1000" b="1" dirty="0">
                <a:solidFill>
                  <a:prstClr val="black"/>
                </a:solidFill>
                <a:latin typeface="微软雅黑" panose="020B0503020204020204" pitchFamily="34" charset="-122"/>
                <a:ea typeface="微软雅黑" panose="020B0503020204020204" pitchFamily="34" charset="-122"/>
              </a:endParaRPr>
            </a:p>
          </p:txBody>
        </p:sp>
      </p:grpSp>
      <p:sp>
        <p:nvSpPr>
          <p:cNvPr id="93" name="文本框 46"/>
          <p:cNvSpPr txBox="1">
            <a:spLocks noChangeArrowheads="1"/>
          </p:cNvSpPr>
          <p:nvPr/>
        </p:nvSpPr>
        <p:spPr bwMode="auto">
          <a:xfrm>
            <a:off x="7499973" y="1430037"/>
            <a:ext cx="1375132" cy="783590"/>
          </a:xfrm>
          <a:prstGeom prst="rect">
            <a:avLst/>
          </a:prstGeom>
          <a:noFill/>
          <a:ln>
            <a:noFill/>
          </a:ln>
        </p:spPr>
        <p:txBody>
          <a:bodyPr vertOverflow="overflow" wrap="square">
            <a:normAutofit fontScale="875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warehouse</a:t>
            </a:r>
            <a:endParaRPr lang="zh-CN" altLang="en-US" sz="1000" b="1" dirty="0">
              <a:solidFill>
                <a:prstClr val="black"/>
              </a:solidFill>
              <a:latin typeface="微软雅黑" panose="020B0503020204020204" pitchFamily="34" charset="-122"/>
              <a:ea typeface="微软雅黑" panose="020B0503020204020204" pitchFamily="34" charset="-122"/>
            </a:endParaRPr>
          </a:p>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Warehouse area</a:t>
            </a:r>
            <a:endParaRPr lang="zh-CN" altLang="en-US" sz="1000" b="1" dirty="0">
              <a:solidFill>
                <a:prstClr val="black"/>
              </a:solidFill>
              <a:latin typeface="微软雅黑" panose="020B0503020204020204" pitchFamily="34" charset="-122"/>
              <a:ea typeface="微软雅黑" panose="020B0503020204020204" pitchFamily="34" charset="-122"/>
            </a:endParaRPr>
          </a:p>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Warehouse location</a:t>
            </a:r>
            <a:endParaRPr lang="zh-CN" altLang="en-US" sz="1000" b="1" dirty="0">
              <a:solidFill>
                <a:prstClr val="black"/>
              </a:solidFill>
              <a:latin typeface="微软雅黑" panose="020B0503020204020204" pitchFamily="34" charset="-122"/>
              <a:ea typeface="微软雅黑" panose="020B0503020204020204" pitchFamily="34" charset="-122"/>
            </a:endParaRPr>
          </a:p>
        </p:txBody>
      </p:sp>
      <p:sp>
        <p:nvSpPr>
          <p:cNvPr id="96" name="文本框 46"/>
          <p:cNvSpPr txBox="1">
            <a:spLocks noChangeArrowheads="1"/>
          </p:cNvSpPr>
          <p:nvPr/>
        </p:nvSpPr>
        <p:spPr bwMode="auto">
          <a:xfrm>
            <a:off x="9219565" y="1961515"/>
            <a:ext cx="752475" cy="321945"/>
          </a:xfrm>
          <a:prstGeom prst="rect">
            <a:avLst/>
          </a:prstGeom>
          <a:noFill/>
          <a:ln>
            <a:noFill/>
          </a:ln>
          <a:extLst>
            <a:ext uri="{909E8E84-426E-40DD-AFC4-6F175D3DCCD1}">
              <a14:hiddenFill xmlns:a14="http://schemas.microsoft.com/office/drawing/2010/main">
                <a:solidFill>
                  <a:schemeClr val="bg1"/>
                </a:solidFill>
              </a14:hiddenFill>
            </a:ext>
          </a:extLst>
        </p:spPr>
        <p:txBody>
          <a:bodyPr vertOverflow="overflow" wrap="none">
            <a:normAutofit fontScale="95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0" fontAlgn="base" hangingPunct="0">
              <a:lnSpc>
                <a:spcPct val="150000"/>
              </a:lnSpc>
              <a:spcBef>
                <a:spcPct val="0"/>
              </a:spcBef>
              <a:spcAft>
                <a:spcPct val="0"/>
              </a:spcAft>
              <a:buFontTx/>
              <a:buNone/>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Rules Setting</a:t>
            </a:r>
            <a:endParaRPr lang="zh-CN" altLang="en-US" sz="1000" b="1" dirty="0">
              <a:solidFill>
                <a:prstClr val="black"/>
              </a:solidFill>
              <a:latin typeface="微软雅黑" panose="020B0503020204020204" pitchFamily="34" charset="-122"/>
              <a:ea typeface="微软雅黑" panose="020B0503020204020204" pitchFamily="34" charset="-122"/>
            </a:endParaRPr>
          </a:p>
        </p:txBody>
      </p:sp>
      <p:sp>
        <p:nvSpPr>
          <p:cNvPr id="97" name="文本框 46"/>
          <p:cNvSpPr txBox="1">
            <a:spLocks noChangeArrowheads="1"/>
          </p:cNvSpPr>
          <p:nvPr/>
        </p:nvSpPr>
        <p:spPr bwMode="auto">
          <a:xfrm>
            <a:off x="9972028" y="1363997"/>
            <a:ext cx="1375132" cy="1014730"/>
          </a:xfrm>
          <a:prstGeom prst="rect">
            <a:avLst/>
          </a:prstGeom>
          <a:noFill/>
          <a:ln>
            <a:noFill/>
          </a:ln>
        </p:spPr>
        <p:txBody>
          <a:bodyPr vertOverflow="overflow" wrap="square">
            <a:normAutofit fontScale="87500" lnSpcReduction="2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Coding Rules</a:t>
            </a:r>
            <a:endParaRPr lang="zh-CN" altLang="en-US" sz="1000" b="1" dirty="0">
              <a:solidFill>
                <a:prstClr val="black"/>
              </a:solidFill>
              <a:latin typeface="微软雅黑" panose="020B0503020204020204" pitchFamily="34" charset="-122"/>
              <a:ea typeface="微软雅黑" panose="020B0503020204020204" pitchFamily="34" charset="-122"/>
            </a:endParaRPr>
          </a:p>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Business rules</a:t>
            </a:r>
            <a:endParaRPr lang="zh-CN" altLang="en-US" sz="1000" b="1" dirty="0">
              <a:solidFill>
                <a:prstClr val="black"/>
              </a:solidFill>
              <a:latin typeface="微软雅黑" panose="020B0503020204020204" pitchFamily="34" charset="-122"/>
              <a:ea typeface="微软雅黑" panose="020B0503020204020204" pitchFamily="34" charset="-122"/>
            </a:endParaRPr>
          </a:p>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Business and mobile type</a:t>
            </a:r>
            <a:endParaRPr lang="zh-CN" altLang="en-US" sz="1000" b="1" dirty="0">
              <a:solidFill>
                <a:prstClr val="black"/>
              </a:solidFill>
              <a:latin typeface="微软雅黑" panose="020B0503020204020204" pitchFamily="34" charset="-122"/>
              <a:ea typeface="微软雅黑" panose="020B0503020204020204" pitchFamily="34" charset="-122"/>
            </a:endParaRPr>
          </a:p>
          <a:p>
            <a:pPr marL="171450" indent="-171450" eaLnBrk="0" fontAlgn="base" hangingPunct="0">
              <a:lnSpc>
                <a:spcPct val="150000"/>
              </a:lnSpc>
              <a:spcBef>
                <a:spcPct val="0"/>
              </a:spcBef>
              <a:spcAft>
                <a:spcPct val="0"/>
              </a:spcAft>
            </a:pPr>
            <a:r>
              <a:rPr lang="zh-CN" altLang="en-US" sz="1000" b="1" dirty="0">
                <a:solidFill>
                  <a:prstClr val="black"/>
                </a:solidFill>
                <a:latin typeface="Times New Roman" panose="02020603050405020304"/>
                <a:ea typeface="Times New Roman" panose="02020603050405020304"/>
                <a:cs typeface="Times New Roman" panose="02020603050405020304"/>
                <a:sym typeface="Times New Roman" panose="02020603050405020304"/>
              </a:rPr>
              <a:t>Label Management</a:t>
            </a:r>
            <a:endParaRPr lang="zh-CN" altLang="en-US" sz="1000" b="1" dirty="0">
              <a:solidFill>
                <a:prstClr val="black"/>
              </a:solidFill>
              <a:latin typeface="微软雅黑" panose="020B0503020204020204" pitchFamily="34" charset="-122"/>
              <a:ea typeface="微软雅黑" panose="020B0503020204020204" pitchFamily="34" charset="-122"/>
            </a:endParaRPr>
          </a:p>
        </p:txBody>
      </p:sp>
      <p:pic>
        <p:nvPicPr>
          <p:cNvPr id="99" name="图片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6550" y="1576705"/>
            <a:ext cx="685165" cy="391795"/>
          </a:xfrm>
          <a:prstGeom prst="rect">
            <a:avLst/>
          </a:prstGeom>
        </p:spPr>
      </p:pic>
      <p:sp>
        <p:nvSpPr>
          <p:cNvPr id="27" name="七边形 26"/>
          <p:cNvSpPr/>
          <p:nvPr/>
        </p:nvSpPr>
        <p:spPr>
          <a:xfrm>
            <a:off x="3850005" y="1466215"/>
            <a:ext cx="171450" cy="156845"/>
          </a:xfrm>
          <a:prstGeom prst="heptagon">
            <a:avLst/>
          </a:prstGeom>
        </p:spPr>
        <p:style>
          <a:lnRef idx="2">
            <a:schemeClr val="accent1"/>
          </a:lnRef>
          <a:fillRef idx="0">
            <a:srgbClr val="FFFFFF"/>
          </a:fillRef>
          <a:effectRef idx="0">
            <a:srgbClr val="FFFFFF"/>
          </a:effectRef>
          <a:fontRef idx="minor">
            <a:schemeClr val="tx1"/>
          </a:fontRef>
        </p:style>
        <p:txBody>
          <a:bodyPr vertOverflow="overflow" wrap="none" rtlCol="0" anchor="ctr"/>
          <a:lstStyle/>
          <a:p>
            <a:pPr algn="ctr"/>
            <a:r>
              <a:rPr lang="en-US" altLang="zh-CN" sz="1000" b="1">
                <a:latin typeface="微软雅黑" panose="020B0503020204020204" pitchFamily="34" charset="-122"/>
                <a:ea typeface="微软雅黑" panose="020B0503020204020204" pitchFamily="34" charset="-122"/>
              </a:rPr>
              <a:t>2</a:t>
            </a:r>
            <a:endParaRPr lang="en-US" altLang="zh-CN" sz="1000" b="1">
              <a:latin typeface="微软雅黑" panose="020B0503020204020204" pitchFamily="34" charset="-122"/>
              <a:ea typeface="微软雅黑" panose="020B0503020204020204" pitchFamily="34" charset="-122"/>
            </a:endParaRPr>
          </a:p>
        </p:txBody>
      </p:sp>
      <p:sp>
        <p:nvSpPr>
          <p:cNvPr id="28" name="七边形 27"/>
          <p:cNvSpPr/>
          <p:nvPr/>
        </p:nvSpPr>
        <p:spPr>
          <a:xfrm>
            <a:off x="1531620" y="1466215"/>
            <a:ext cx="171450" cy="156845"/>
          </a:xfrm>
          <a:prstGeom prst="heptagon">
            <a:avLst/>
          </a:prstGeom>
        </p:spPr>
        <p:style>
          <a:lnRef idx="2">
            <a:schemeClr val="accent1"/>
          </a:lnRef>
          <a:fillRef idx="0">
            <a:srgbClr val="FFFFFF"/>
          </a:fillRef>
          <a:effectRef idx="0">
            <a:srgbClr val="FFFFFF"/>
          </a:effectRef>
          <a:fontRef idx="minor">
            <a:schemeClr val="tx1"/>
          </a:fontRef>
        </p:style>
        <p:txBody>
          <a:bodyPr vertOverflow="overflow" wrap="none" rtlCol="0" anchor="ctr"/>
          <a:lstStyle/>
          <a:p>
            <a:pPr algn="ctr"/>
            <a:r>
              <a:rPr lang="en-US" altLang="zh-CN" sz="1000" b="1">
                <a:latin typeface="微软雅黑" panose="020B0503020204020204" pitchFamily="34" charset="-122"/>
                <a:ea typeface="微软雅黑" panose="020B0503020204020204" pitchFamily="34" charset="-122"/>
              </a:rPr>
              <a:t>1</a:t>
            </a:r>
            <a:endParaRPr lang="en-US" altLang="zh-CN" sz="1000" b="1">
              <a:latin typeface="微软雅黑" panose="020B0503020204020204" pitchFamily="34" charset="-122"/>
              <a:ea typeface="微软雅黑" panose="020B0503020204020204" pitchFamily="34" charset="-122"/>
            </a:endParaRPr>
          </a:p>
        </p:txBody>
      </p:sp>
      <p:sp>
        <p:nvSpPr>
          <p:cNvPr id="29" name="七边形 28"/>
          <p:cNvSpPr/>
          <p:nvPr/>
        </p:nvSpPr>
        <p:spPr>
          <a:xfrm>
            <a:off x="6466840" y="1466215"/>
            <a:ext cx="171450" cy="156845"/>
          </a:xfrm>
          <a:prstGeom prst="heptagon">
            <a:avLst/>
          </a:prstGeom>
        </p:spPr>
        <p:style>
          <a:lnRef idx="2">
            <a:schemeClr val="accent1"/>
          </a:lnRef>
          <a:fillRef idx="0">
            <a:srgbClr val="FFFFFF"/>
          </a:fillRef>
          <a:effectRef idx="0">
            <a:srgbClr val="FFFFFF"/>
          </a:effectRef>
          <a:fontRef idx="minor">
            <a:schemeClr val="tx1"/>
          </a:fontRef>
        </p:style>
        <p:txBody>
          <a:bodyPr vertOverflow="overflow" wrap="none" rtlCol="0" anchor="ctr"/>
          <a:lstStyle/>
          <a:p>
            <a:pPr algn="ctr"/>
            <a:r>
              <a:rPr lang="en-US" altLang="zh-CN" sz="1000" b="1">
                <a:latin typeface="微软雅黑" panose="020B0503020204020204" pitchFamily="34" charset="-122"/>
                <a:ea typeface="微软雅黑" panose="020B0503020204020204" pitchFamily="34" charset="-122"/>
              </a:rPr>
              <a:t>3</a:t>
            </a:r>
            <a:endParaRPr lang="en-US" altLang="zh-CN" sz="1000" b="1">
              <a:latin typeface="微软雅黑" panose="020B0503020204020204" pitchFamily="34" charset="-122"/>
              <a:ea typeface="微软雅黑" panose="020B0503020204020204" pitchFamily="34" charset="-122"/>
            </a:endParaRPr>
          </a:p>
        </p:txBody>
      </p:sp>
      <p:sp>
        <p:nvSpPr>
          <p:cNvPr id="30" name="七边形 29"/>
          <p:cNvSpPr/>
          <p:nvPr/>
        </p:nvSpPr>
        <p:spPr>
          <a:xfrm>
            <a:off x="8978900" y="1466215"/>
            <a:ext cx="171450" cy="156845"/>
          </a:xfrm>
          <a:prstGeom prst="heptagon">
            <a:avLst/>
          </a:prstGeom>
        </p:spPr>
        <p:style>
          <a:lnRef idx="2">
            <a:schemeClr val="accent1"/>
          </a:lnRef>
          <a:fillRef idx="0">
            <a:srgbClr val="FFFFFF"/>
          </a:fillRef>
          <a:effectRef idx="0">
            <a:srgbClr val="FFFFFF"/>
          </a:effectRef>
          <a:fontRef idx="minor">
            <a:schemeClr val="tx1"/>
          </a:fontRef>
        </p:style>
        <p:txBody>
          <a:bodyPr vertOverflow="overflow" wrap="none" rtlCol="0" anchor="ctr"/>
          <a:lstStyle/>
          <a:p>
            <a:pPr algn="ctr"/>
            <a:r>
              <a:rPr lang="en-US" altLang="zh-CN" sz="1000" b="1">
                <a:latin typeface="微软雅黑" panose="020B0503020204020204" pitchFamily="34" charset="-122"/>
                <a:ea typeface="微软雅黑" panose="020B0503020204020204" pitchFamily="34" charset="-122"/>
              </a:rPr>
              <a:t>4</a:t>
            </a:r>
            <a:endParaRPr lang="en-US" altLang="zh-CN" sz="1000" b="1">
              <a:latin typeface="微软雅黑" panose="020B0503020204020204" pitchFamily="34" charset="-122"/>
              <a:ea typeface="微软雅黑" panose="020B0503020204020204" pitchFamily="34" charset="-122"/>
            </a:endParaRPr>
          </a:p>
        </p:txBody>
      </p:sp>
      <p:sp>
        <p:nvSpPr>
          <p:cNvPr id="31" name="矩形 30"/>
          <p:cNvSpPr/>
          <p:nvPr/>
        </p:nvSpPr>
        <p:spPr>
          <a:xfrm>
            <a:off x="603885" y="1459865"/>
            <a:ext cx="754380" cy="774700"/>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2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System initialize</a:t>
            </a: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1429385" y="2529840"/>
            <a:ext cx="622935" cy="614680"/>
          </a:xfrm>
          <a:prstGeom prst="rect">
            <a:avLst/>
          </a:prstGeom>
        </p:spPr>
      </p:pic>
      <p:sp>
        <p:nvSpPr>
          <p:cNvPr id="32" name="圆角矩形 31"/>
          <p:cNvSpPr/>
          <p:nvPr/>
        </p:nvSpPr>
        <p:spPr>
          <a:xfrm>
            <a:off x="1091565" y="3240405"/>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square" rtlCol="0" anchor="ctr">
            <a:normAutofit fontScale="950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Org Management</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091565" y="4361815"/>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square" rtlCol="0" anchor="ctr">
            <a:normAutofit fontScale="875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Factory Information</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091565" y="5597525"/>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square" rtlCol="0" anchor="ctr">
            <a:normAutofit fontScale="72500" lnSpcReduction="200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Inventory Organization List</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8" name="直接箭头连接符 7"/>
          <p:cNvCxnSpPr>
            <a:stCxn id="32" idx="2"/>
            <a:endCxn id="6" idx="0"/>
          </p:cNvCxnSpPr>
          <p:nvPr/>
        </p:nvCxnSpPr>
        <p:spPr>
          <a:xfrm>
            <a:off x="1755140" y="3545840"/>
            <a:ext cx="0" cy="815975"/>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cxnSp>
        <p:nvCxnSpPr>
          <p:cNvPr id="10" name="直接箭头连接符 9"/>
          <p:cNvCxnSpPr>
            <a:stCxn id="6" idx="2"/>
            <a:endCxn id="7" idx="0"/>
          </p:cNvCxnSpPr>
          <p:nvPr/>
        </p:nvCxnSpPr>
        <p:spPr>
          <a:xfrm>
            <a:off x="1755140" y="4667250"/>
            <a:ext cx="0" cy="930275"/>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pic>
        <p:nvPicPr>
          <p:cNvPr id="11" name="图片 10"/>
          <p:cNvPicPr>
            <a:picLocks noChangeAspect="1"/>
          </p:cNvPicPr>
          <p:nvPr/>
        </p:nvPicPr>
        <p:blipFill>
          <a:blip r:embed="rId6"/>
          <a:stretch>
            <a:fillRect/>
          </a:stretch>
        </p:blipFill>
        <p:spPr>
          <a:xfrm>
            <a:off x="3438525" y="2583815"/>
            <a:ext cx="514350" cy="463550"/>
          </a:xfrm>
          <a:prstGeom prst="rect">
            <a:avLst/>
          </a:prstGeom>
        </p:spPr>
      </p:pic>
      <p:sp>
        <p:nvSpPr>
          <p:cNvPr id="12" name="圆角矩形 11"/>
          <p:cNvSpPr/>
          <p:nvPr/>
        </p:nvSpPr>
        <p:spPr>
          <a:xfrm>
            <a:off x="2931160" y="3240405"/>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Role List</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3" name="直接箭头连接符 12"/>
          <p:cNvCxnSpPr>
            <a:stCxn id="32" idx="3"/>
            <a:endCxn id="12" idx="1"/>
          </p:cNvCxnSpPr>
          <p:nvPr/>
        </p:nvCxnSpPr>
        <p:spPr>
          <a:xfrm>
            <a:off x="2418715" y="3393440"/>
            <a:ext cx="512445" cy="0"/>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sp>
        <p:nvSpPr>
          <p:cNvPr id="14" name="圆角矩形 13"/>
          <p:cNvSpPr/>
          <p:nvPr/>
        </p:nvSpPr>
        <p:spPr>
          <a:xfrm>
            <a:off x="2931160" y="3891915"/>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User List</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5" name="直接箭头连接符 14"/>
          <p:cNvCxnSpPr>
            <a:stCxn id="12" idx="2"/>
            <a:endCxn id="14" idx="0"/>
          </p:cNvCxnSpPr>
          <p:nvPr/>
        </p:nvCxnSpPr>
        <p:spPr>
          <a:xfrm>
            <a:off x="3594735" y="3545840"/>
            <a:ext cx="0" cy="346075"/>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pic>
        <p:nvPicPr>
          <p:cNvPr id="16" name="图片 15"/>
          <p:cNvPicPr>
            <a:picLocks noChangeAspect="1"/>
          </p:cNvPicPr>
          <p:nvPr/>
        </p:nvPicPr>
        <p:blipFill>
          <a:blip r:embed="rId7"/>
          <a:stretch>
            <a:fillRect/>
          </a:stretch>
        </p:blipFill>
        <p:spPr>
          <a:xfrm>
            <a:off x="5334635" y="2602865"/>
            <a:ext cx="514350" cy="444500"/>
          </a:xfrm>
          <a:prstGeom prst="rect">
            <a:avLst/>
          </a:prstGeom>
        </p:spPr>
      </p:pic>
      <p:sp>
        <p:nvSpPr>
          <p:cNvPr id="17" name="圆角矩形 16"/>
          <p:cNvSpPr/>
          <p:nvPr/>
        </p:nvSpPr>
        <p:spPr>
          <a:xfrm>
            <a:off x="4928235" y="3240405"/>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square" rtlCol="0" anchor="ctr">
            <a:normAutofit fontScale="80000" lnSpcReduction="100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Warehouse Information</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4928235" y="3891915"/>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square" rtlCol="0" anchor="ctr">
            <a:normAutofit fontScale="72500" lnSpcReduction="200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Warehouse Area Management</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9" name="直接箭头连接符 18"/>
          <p:cNvCxnSpPr>
            <a:stCxn id="17" idx="2"/>
            <a:endCxn id="18" idx="0"/>
          </p:cNvCxnSpPr>
          <p:nvPr/>
        </p:nvCxnSpPr>
        <p:spPr>
          <a:xfrm>
            <a:off x="5591810" y="3545840"/>
            <a:ext cx="0" cy="346075"/>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sp>
        <p:nvSpPr>
          <p:cNvPr id="20" name="圆角矩形 19"/>
          <p:cNvSpPr/>
          <p:nvPr/>
        </p:nvSpPr>
        <p:spPr>
          <a:xfrm>
            <a:off x="4928235" y="4667250"/>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square" rtlCol="0" anchor="ctr">
            <a:normAutofit fontScale="875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Location Management</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1" name="直接箭头连接符 20"/>
          <p:cNvCxnSpPr>
            <a:stCxn id="18" idx="2"/>
            <a:endCxn id="20" idx="0"/>
          </p:cNvCxnSpPr>
          <p:nvPr/>
        </p:nvCxnSpPr>
        <p:spPr>
          <a:xfrm>
            <a:off x="5591810" y="4197350"/>
            <a:ext cx="0" cy="469900"/>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cxnSp>
        <p:nvCxnSpPr>
          <p:cNvPr id="22" name="肘形连接符 21"/>
          <p:cNvCxnSpPr>
            <a:stCxn id="7" idx="3"/>
            <a:endCxn id="17" idx="1"/>
          </p:cNvCxnSpPr>
          <p:nvPr/>
        </p:nvCxnSpPr>
        <p:spPr>
          <a:xfrm flipV="1">
            <a:off x="2418715" y="3393440"/>
            <a:ext cx="2509520" cy="2357120"/>
          </a:xfrm>
          <a:prstGeom prst="bentConnector3">
            <a:avLst>
              <a:gd name="adj1" fmla="val 75936"/>
            </a:avLst>
          </a:prstGeom>
          <a:ln w="6350" cap="flat" cmpd="sng" algn="ctr">
            <a:solidFill>
              <a:schemeClr val="accent6"/>
            </a:solidFill>
            <a:prstDash val="dash"/>
            <a:miter lim="800000"/>
            <a:tailEnd type="arrow" w="med" len="med"/>
          </a:ln>
        </p:spPr>
        <p:style>
          <a:lnRef idx="0">
            <a:schemeClr val="accent1"/>
          </a:lnRef>
          <a:fillRef idx="0">
            <a:srgbClr val="FFFFFF"/>
          </a:fillRef>
          <a:effectRef idx="0">
            <a:srgbClr val="FFFFFF"/>
          </a:effectRef>
          <a:fontRef idx="minor">
            <a:schemeClr val="tx1"/>
          </a:fontRef>
        </p:style>
      </p:cxnSp>
      <p:pic>
        <p:nvPicPr>
          <p:cNvPr id="23" name="图片 22"/>
          <p:cNvPicPr>
            <a:picLocks noChangeAspect="1"/>
          </p:cNvPicPr>
          <p:nvPr/>
        </p:nvPicPr>
        <p:blipFill>
          <a:blip r:embed="rId8"/>
          <a:stretch>
            <a:fillRect/>
          </a:stretch>
        </p:blipFill>
        <p:spPr>
          <a:xfrm>
            <a:off x="7774940" y="2680970"/>
            <a:ext cx="558800" cy="463550"/>
          </a:xfrm>
          <a:prstGeom prst="rect">
            <a:avLst/>
          </a:prstGeom>
        </p:spPr>
      </p:pic>
      <p:sp>
        <p:nvSpPr>
          <p:cNvPr id="24" name="圆角矩形 23"/>
          <p:cNvSpPr/>
          <p:nvPr/>
        </p:nvSpPr>
        <p:spPr>
          <a:xfrm>
            <a:off x="7390765" y="3240405"/>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square" rtlCol="0" anchor="ctr">
            <a:normAutofit fontScale="950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Coding Rules</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7390765" y="3694430"/>
            <a:ext cx="1327150" cy="305435"/>
          </a:xfrm>
          <a:prstGeom prst="roundRect">
            <a:avLst/>
          </a:prstGeom>
          <a:gradFill>
            <a:gsLst>
              <a:gs pos="0">
                <a:srgbClr val="CFF9AE"/>
              </a:gs>
              <a:gs pos="90000">
                <a:srgbClr val="49E7CE"/>
              </a:gs>
            </a:gsLst>
            <a:path path="circle">
              <a:fillToRect l="100000" t="100000"/>
            </a:path>
            <a:tileRect r="-100000" b="-100000"/>
          </a:gra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wrap="square" rtlCol="0" anchor="ctr">
            <a:normAutofit fontScale="950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Shelving Rules</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7390765" y="4022725"/>
            <a:ext cx="1327150" cy="305435"/>
          </a:xfrm>
          <a:prstGeom prst="roundRect">
            <a:avLst/>
          </a:prstGeom>
          <a:gradFill>
            <a:gsLst>
              <a:gs pos="0">
                <a:srgbClr val="CFF9AE"/>
              </a:gs>
              <a:gs pos="90000">
                <a:srgbClr val="49E7CE"/>
              </a:gs>
            </a:gsLst>
            <a:path path="circle">
              <a:fillToRect l="100000" t="100000"/>
            </a:path>
            <a:tileRect r="-100000" b="-100000"/>
          </a:gra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80000" lnSpcReduction="10000"/>
          </a:bodyPr>
          <a:lstStyle/>
          <a:p>
            <a:pPr lvl="0" algn="ctr">
              <a:buClrTx/>
              <a:buSzTx/>
              <a:buFontTx/>
            </a:pP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Inventory Turnover Rues</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35" name="圆角矩形 34"/>
          <p:cNvSpPr/>
          <p:nvPr/>
        </p:nvSpPr>
        <p:spPr>
          <a:xfrm>
            <a:off x="7390765" y="4364990"/>
            <a:ext cx="1327150" cy="305435"/>
          </a:xfrm>
          <a:prstGeom prst="roundRect">
            <a:avLst/>
          </a:prstGeom>
          <a:gradFill>
            <a:gsLst>
              <a:gs pos="0">
                <a:srgbClr val="CFF9AE"/>
              </a:gs>
              <a:gs pos="90000">
                <a:srgbClr val="49E7CE"/>
              </a:gs>
            </a:gsLst>
            <a:path path="circle">
              <a:fillToRect l="100000" t="100000"/>
            </a:path>
            <a:tileRect r="-100000" b="-100000"/>
          </a:gra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72500" lnSpcReduction="20000"/>
          </a:bodyPr>
          <a:lstStyle/>
          <a:p>
            <a:pPr lvl="0" algn="ctr">
              <a:buClrTx/>
              <a:buSzTx/>
              <a:buFontTx/>
            </a:pP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Order Picking Allocation Rules</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36" name="圆角矩形 35"/>
          <p:cNvSpPr/>
          <p:nvPr/>
        </p:nvSpPr>
        <p:spPr>
          <a:xfrm>
            <a:off x="7390765" y="4690745"/>
            <a:ext cx="1327150" cy="305435"/>
          </a:xfrm>
          <a:prstGeom prst="roundRect">
            <a:avLst/>
          </a:prstGeom>
          <a:gradFill>
            <a:gsLst>
              <a:gs pos="0">
                <a:srgbClr val="CFF9AE"/>
              </a:gs>
              <a:gs pos="90000">
                <a:srgbClr val="49E7CE"/>
              </a:gs>
            </a:gsLst>
            <a:path path="circle">
              <a:fillToRect l="100000" t="100000"/>
            </a:path>
            <a:tileRect r="-100000" b="-100000"/>
          </a:gra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95000"/>
          </a:bodyPr>
          <a:lstStyle/>
          <a:p>
            <a:pPr lvl="0" algn="ctr">
              <a:buClrTx/>
              <a:buSzTx/>
              <a:buFontTx/>
            </a:pP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Over-receipt Rules</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37" name="圆角矩形 36"/>
          <p:cNvSpPr/>
          <p:nvPr/>
        </p:nvSpPr>
        <p:spPr>
          <a:xfrm>
            <a:off x="7374890" y="5125720"/>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square" rtlCol="0" anchor="ctr">
            <a:normAutofit fontScale="950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Business Type</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8" name="肘形连接符 37"/>
          <p:cNvCxnSpPr>
            <a:stCxn id="20" idx="3"/>
            <a:endCxn id="25" idx="1"/>
          </p:cNvCxnSpPr>
          <p:nvPr/>
        </p:nvCxnSpPr>
        <p:spPr>
          <a:xfrm flipV="1">
            <a:off x="6255385" y="3847465"/>
            <a:ext cx="1135380" cy="972820"/>
          </a:xfrm>
          <a:prstGeom prst="bentConnector3">
            <a:avLst>
              <a:gd name="adj1" fmla="val 50000"/>
            </a:avLst>
          </a:prstGeom>
          <a:ln w="6350" cap="flat" cmpd="sng" algn="ctr">
            <a:solidFill>
              <a:schemeClr val="accent6"/>
            </a:solidFill>
            <a:prstDash val="dash"/>
            <a:miter lim="800000"/>
            <a:tailEnd type="arrow" w="med" len="med"/>
          </a:ln>
        </p:spPr>
        <p:style>
          <a:lnRef idx="0">
            <a:schemeClr val="accent1"/>
          </a:lnRef>
          <a:fillRef idx="0">
            <a:srgbClr val="FFFFFF"/>
          </a:fillRef>
          <a:effectRef idx="0">
            <a:srgbClr val="FFFFFF"/>
          </a:effectRef>
          <a:fontRef idx="minor">
            <a:schemeClr val="tx1"/>
          </a:fontRef>
        </p:style>
      </p:cxnSp>
      <p:cxnSp>
        <p:nvCxnSpPr>
          <p:cNvPr id="39" name="肘形连接符 38"/>
          <p:cNvCxnSpPr>
            <a:stCxn id="17" idx="3"/>
            <a:endCxn id="33" idx="1"/>
          </p:cNvCxnSpPr>
          <p:nvPr/>
        </p:nvCxnSpPr>
        <p:spPr>
          <a:xfrm>
            <a:off x="6255385" y="3393440"/>
            <a:ext cx="1135380" cy="782320"/>
          </a:xfrm>
          <a:prstGeom prst="bentConnector3">
            <a:avLst>
              <a:gd name="adj1" fmla="val 50000"/>
            </a:avLst>
          </a:prstGeom>
          <a:ln w="6350" cap="flat" cmpd="sng" algn="ctr">
            <a:solidFill>
              <a:schemeClr val="accent6"/>
            </a:solidFill>
            <a:prstDash val="dash"/>
            <a:miter lim="800000"/>
            <a:tailEnd type="arrow" w="med" len="med"/>
          </a:ln>
        </p:spPr>
        <p:style>
          <a:lnRef idx="0">
            <a:schemeClr val="accent1"/>
          </a:lnRef>
          <a:fillRef idx="0">
            <a:srgbClr val="FFFFFF"/>
          </a:fillRef>
          <a:effectRef idx="0">
            <a:srgbClr val="FFFFFF"/>
          </a:effectRef>
          <a:fontRef idx="minor">
            <a:schemeClr val="tx1"/>
          </a:fontRef>
        </p:style>
      </p:cxnSp>
      <p:cxnSp>
        <p:nvCxnSpPr>
          <p:cNvPr id="40" name="肘形连接符 39"/>
          <p:cNvCxnSpPr>
            <a:stCxn id="20" idx="3"/>
            <a:endCxn id="35" idx="1"/>
          </p:cNvCxnSpPr>
          <p:nvPr/>
        </p:nvCxnSpPr>
        <p:spPr>
          <a:xfrm flipV="1">
            <a:off x="6255385" y="4518025"/>
            <a:ext cx="1135380" cy="302260"/>
          </a:xfrm>
          <a:prstGeom prst="bentConnector3">
            <a:avLst>
              <a:gd name="adj1" fmla="val 50000"/>
            </a:avLst>
          </a:prstGeom>
          <a:ln w="6350" cap="flat" cmpd="sng" algn="ctr">
            <a:solidFill>
              <a:schemeClr val="accent6"/>
            </a:solidFill>
            <a:prstDash val="dash"/>
            <a:miter lim="800000"/>
            <a:tailEnd type="arrow" w="med" len="med"/>
          </a:ln>
        </p:spPr>
        <p:style>
          <a:lnRef idx="0">
            <a:schemeClr val="accent1"/>
          </a:lnRef>
          <a:fillRef idx="0">
            <a:srgbClr val="FFFFFF"/>
          </a:fillRef>
          <a:effectRef idx="0">
            <a:srgbClr val="FFFFFF"/>
          </a:effectRef>
          <a:fontRef idx="minor">
            <a:schemeClr val="tx1"/>
          </a:fontRef>
        </p:style>
      </p:cxnSp>
      <p:pic>
        <p:nvPicPr>
          <p:cNvPr id="43" name="图片 42"/>
          <p:cNvPicPr>
            <a:picLocks noChangeAspect="1"/>
          </p:cNvPicPr>
          <p:nvPr/>
        </p:nvPicPr>
        <p:blipFill>
          <a:blip r:embed="rId9"/>
          <a:stretch>
            <a:fillRect/>
          </a:stretch>
        </p:blipFill>
        <p:spPr>
          <a:xfrm>
            <a:off x="10303510" y="2725420"/>
            <a:ext cx="387350" cy="419100"/>
          </a:xfrm>
          <a:prstGeom prst="rect">
            <a:avLst/>
          </a:prstGeom>
        </p:spPr>
      </p:pic>
      <p:sp>
        <p:nvSpPr>
          <p:cNvPr id="44" name="圆角矩形 43"/>
          <p:cNvSpPr/>
          <p:nvPr/>
        </p:nvSpPr>
        <p:spPr>
          <a:xfrm>
            <a:off x="9910445" y="3240405"/>
            <a:ext cx="1327150" cy="305435"/>
          </a:xfrm>
          <a:prstGeom prst="roundRect">
            <a:avLst/>
          </a:prstGeom>
          <a:gradFill>
            <a:gsLst>
              <a:gs pos="0">
                <a:srgbClr val="CFF9AE"/>
              </a:gs>
              <a:gs pos="90000">
                <a:srgbClr val="49E7CE"/>
              </a:gs>
            </a:gsLst>
            <a:path path="circle">
              <a:fillToRect l="100000" t="100000"/>
            </a:path>
            <a:tileRect r="-100000" b="-100000"/>
          </a:gra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72500" lnSpcReduction="20000"/>
          </a:bodyPr>
          <a:lstStyle/>
          <a:p>
            <a:pPr lvl="0" algn="ctr">
              <a:buClrTx/>
              <a:buSzTx/>
              <a:buFontTx/>
            </a:pP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Customer Classification List</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45" name="圆角矩形 44"/>
          <p:cNvSpPr/>
          <p:nvPr/>
        </p:nvSpPr>
        <p:spPr>
          <a:xfrm>
            <a:off x="9910445" y="3586480"/>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square" rtlCol="0" anchor="ctr">
            <a:normAutofit fontScale="875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Customer Information</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9910445" y="4059555"/>
            <a:ext cx="1327150" cy="305435"/>
          </a:xfrm>
          <a:prstGeom prst="roundRect">
            <a:avLst/>
          </a:prstGeom>
          <a:gradFill>
            <a:gsLst>
              <a:gs pos="0">
                <a:srgbClr val="CFF9AE"/>
              </a:gs>
              <a:gs pos="90000">
                <a:srgbClr val="49E7CE"/>
              </a:gs>
            </a:gsLst>
            <a:path path="circle">
              <a:fillToRect l="100000" t="100000"/>
            </a:path>
            <a:tileRect r="-100000" b="-100000"/>
          </a:gra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72500" lnSpcReduction="20000"/>
          </a:bodyPr>
          <a:lstStyle/>
          <a:p>
            <a:pPr lvl="0" algn="ctr">
              <a:buClrTx/>
              <a:buSzTx/>
              <a:buFontTx/>
            </a:pP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Supplier Classification List</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48" name="圆角矩形 47"/>
          <p:cNvSpPr/>
          <p:nvPr/>
        </p:nvSpPr>
        <p:spPr>
          <a:xfrm>
            <a:off x="9910445" y="4385310"/>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square" rtlCol="0" anchor="ctr">
            <a:normAutofit fontScale="875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Supplier Information</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圆角矩形 48"/>
          <p:cNvSpPr/>
          <p:nvPr/>
        </p:nvSpPr>
        <p:spPr>
          <a:xfrm>
            <a:off x="9910445" y="4972685"/>
            <a:ext cx="1327150" cy="305435"/>
          </a:xfrm>
          <a:prstGeom prst="roundRect">
            <a:avLst/>
          </a:prstGeom>
          <a:gradFill>
            <a:gsLst>
              <a:gs pos="0">
                <a:srgbClr val="CFF9AE"/>
              </a:gs>
              <a:gs pos="90000">
                <a:srgbClr val="49E7CE"/>
              </a:gs>
            </a:gsLst>
            <a:path path="circle">
              <a:fillToRect l="100000" t="100000"/>
            </a:path>
            <a:tileRect r="-100000" b="-100000"/>
          </a:gra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87500"/>
          </a:bodyPr>
          <a:lstStyle/>
          <a:p>
            <a:pPr lvl="0" algn="ctr">
              <a:buClrTx/>
              <a:buSzTx/>
              <a:buFontTx/>
            </a:pP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Material Classification</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50" name="圆角矩形 49"/>
          <p:cNvSpPr/>
          <p:nvPr/>
        </p:nvSpPr>
        <p:spPr>
          <a:xfrm>
            <a:off x="9910445" y="5313680"/>
            <a:ext cx="1327150" cy="305435"/>
          </a:xfrm>
          <a:prstGeom prst="roundRect">
            <a:avLst/>
          </a:prstGeom>
          <a:gradFill>
            <a:gsLst>
              <a:gs pos="0">
                <a:srgbClr val="CFF9AE"/>
              </a:gs>
              <a:gs pos="90000">
                <a:srgbClr val="49E7CE"/>
              </a:gs>
            </a:gsLst>
            <a:path path="circle">
              <a:fillToRect l="100000" t="100000"/>
            </a:path>
            <a:tileRect r="-100000" b="-100000"/>
          </a:gra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95000"/>
          </a:bodyPr>
          <a:lstStyle/>
          <a:p>
            <a:pPr lvl="0" algn="ctr">
              <a:buClrTx/>
              <a:buSzTx/>
              <a:buFontTx/>
            </a:pP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Unit of Measure</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51" name="圆角矩形 50"/>
          <p:cNvSpPr/>
          <p:nvPr/>
        </p:nvSpPr>
        <p:spPr>
          <a:xfrm>
            <a:off x="9910445" y="5649595"/>
            <a:ext cx="1327150"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square" rtlCol="0" anchor="ctr">
            <a:normAutofit fontScale="95000"/>
          </a:bodyPr>
          <a:lstStyle/>
          <a:p>
            <a:pPr algn="ctr"/>
            <a:r>
              <a:rPr lang="en-US" altLang="zh-CN"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Material Record</a:t>
            </a:r>
            <a:endParaRPr lang="en-US" altLang="zh-CN"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2" name="肘形连接符 51"/>
          <p:cNvCxnSpPr>
            <a:stCxn id="36" idx="3"/>
            <a:endCxn id="49" idx="1"/>
          </p:cNvCxnSpPr>
          <p:nvPr/>
        </p:nvCxnSpPr>
        <p:spPr>
          <a:xfrm>
            <a:off x="8717915" y="4843780"/>
            <a:ext cx="1192530" cy="281940"/>
          </a:xfrm>
          <a:prstGeom prst="bentConnector3">
            <a:avLst>
              <a:gd name="adj1" fmla="val 50000"/>
            </a:avLst>
          </a:prstGeom>
          <a:ln w="6350" cap="flat" cmpd="sng" algn="ctr">
            <a:solidFill>
              <a:schemeClr val="accent6"/>
            </a:solidFill>
            <a:prstDash val="dash"/>
            <a:miter lim="800000"/>
            <a:tailEnd type="arrow" w="med" len="med"/>
          </a:ln>
        </p:spPr>
        <p:style>
          <a:lnRef idx="0">
            <a:schemeClr val="accent1"/>
          </a:lnRef>
          <a:fillRef idx="0">
            <a:srgbClr val="FFFFFF"/>
          </a:fillRef>
          <a:effectRef idx="0">
            <a:srgbClr val="FFFFFF"/>
          </a:effectRef>
          <a:fontRef idx="minor">
            <a:schemeClr val="tx1"/>
          </a:fontRef>
        </p:style>
      </p:cxn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initialization-Material Profile</a:t>
            </a:r>
            <a:endParaRPr lang="en-US" altLang="zh-CN" sz="2000">
              <a:sym typeface="+mn-ea"/>
            </a:endParaRPr>
          </a:p>
        </p:txBody>
      </p:sp>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Material Master Data</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[Basic Settings] -&gt; [Material Profile]</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maintain basic information about enterprise materials.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en-US" altLang="zh-CN" sz="1200">
                <a:latin typeface="Times New Roman" panose="02020603050405020304"/>
                <a:ea typeface="Times New Roman" panose="02020603050405020304"/>
                <a:cs typeface="Times New Roman" panose="02020603050405020304"/>
                <a:sym typeface="Times New Roman" panose="02020603050405020304"/>
              </a:rPr>
              <a:t>* is required for subsequent system operation information entry. For "Whether to Inspect", if the enterprise material is an inspection material, you need to select "Yes". When the purchase is received and stocked, the system will automatically create an inspection instruction for quality operations.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01955" y="2698115"/>
            <a:ext cx="6677660" cy="3611880"/>
          </a:xfrm>
          <a:prstGeom prst="rect">
            <a:avLst/>
          </a:prstGeom>
        </p:spPr>
      </p:pic>
      <p:pic>
        <p:nvPicPr>
          <p:cNvPr id="6" name="图片 5"/>
          <p:cNvPicPr>
            <a:picLocks noChangeAspect="1"/>
          </p:cNvPicPr>
          <p:nvPr/>
        </p:nvPicPr>
        <p:blipFill>
          <a:blip r:embed="rId2"/>
          <a:stretch>
            <a:fillRect/>
          </a:stretch>
        </p:blipFill>
        <p:spPr>
          <a:xfrm>
            <a:off x="7707630" y="2880995"/>
            <a:ext cx="4241800" cy="3006090"/>
          </a:xfrm>
          <a:prstGeom prst="rect">
            <a:avLst/>
          </a:prstGeom>
        </p:spPr>
      </p:pic>
    </p:spTree>
    <p:custDataLst>
      <p:tags r:id="rId3"/>
    </p:custData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initialization-Coding Rules</a:t>
            </a:r>
            <a:endParaRPr lang="en-US" altLang="zh-CN" sz="2000">
              <a:sym typeface="+mn-ea"/>
            </a:endParaRPr>
          </a:p>
        </p:txBody>
      </p:sp>
      <p:pic>
        <p:nvPicPr>
          <p:cNvPr id="3" name="图片 2"/>
          <p:cNvPicPr>
            <a:picLocks noChangeAspect="1"/>
          </p:cNvPicPr>
          <p:nvPr/>
        </p:nvPicPr>
        <p:blipFill>
          <a:blip r:embed="rId1"/>
          <a:stretch>
            <a:fillRect/>
          </a:stretch>
        </p:blipFill>
        <p:spPr>
          <a:xfrm>
            <a:off x="401955" y="3029585"/>
            <a:ext cx="6009005" cy="3265170"/>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Coding Rules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[Rule Management] -&gt; [Coding Rules]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system document/batch and other related coding rules.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en-US" altLang="zh-CN" sz="1200">
                <a:latin typeface="Times New Roman" panose="02020603050405020304"/>
                <a:ea typeface="Times New Roman" panose="02020603050405020304"/>
                <a:cs typeface="Times New Roman" panose="02020603050405020304"/>
                <a:sym typeface="Times New Roman" panose="02020603050405020304"/>
              </a:rPr>
              <a:t>* is required for the formation of unique information for subsequent system operations.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6668135" y="3429000"/>
            <a:ext cx="5280025" cy="2003425"/>
          </a:xfrm>
          <a:prstGeom prst="rect">
            <a:avLst/>
          </a:prstGeom>
        </p:spPr>
      </p:pic>
    </p:spTree>
    <p:custDataLst>
      <p:tags r:id="rId3"/>
    </p:custData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initialization-Shelving Rules</a:t>
            </a:r>
            <a:endParaRPr lang="en-US" altLang="zh-CN" sz="2000">
              <a:sym typeface="+mn-ea"/>
            </a:endParaRPr>
          </a:p>
        </p:txBody>
      </p:sp>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listing rules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[Rule Management] -&gt; [Shelving Rules]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warehouse location management, where the enterprise recommends shelving locations according to certain rules, and the warehouse operators shelve materials according to the recommended locations.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en-US" altLang="zh-CN" sz="1200">
                <a:latin typeface="Times New Roman" panose="02020603050405020304"/>
                <a:ea typeface="Times New Roman" panose="02020603050405020304"/>
                <a:cs typeface="Times New Roman" panose="02020603050405020304"/>
                <a:sym typeface="Times New Roman" panose="02020603050405020304"/>
              </a:rPr>
              <a:t>* is required. Currently, the system recommends storage locations based on the principle of "default storage location priority -&gt; previous storage location -&gt; nearest storage location".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81330" y="3140075"/>
            <a:ext cx="5883275" cy="3174365"/>
          </a:xfrm>
          <a:prstGeom prst="rect">
            <a:avLst/>
          </a:prstGeom>
        </p:spPr>
      </p:pic>
      <p:pic>
        <p:nvPicPr>
          <p:cNvPr id="6" name="图片 5"/>
          <p:cNvPicPr>
            <a:picLocks noChangeAspect="1"/>
          </p:cNvPicPr>
          <p:nvPr/>
        </p:nvPicPr>
        <p:blipFill>
          <a:blip r:embed="rId2"/>
          <a:stretch>
            <a:fillRect/>
          </a:stretch>
        </p:blipFill>
        <p:spPr>
          <a:xfrm>
            <a:off x="6932295" y="2756535"/>
            <a:ext cx="5071745" cy="3557905"/>
          </a:xfrm>
          <a:prstGeom prst="rect">
            <a:avLst/>
          </a:prstGeom>
        </p:spPr>
      </p:pic>
    </p:spTree>
    <p:custDataLst>
      <p:tags r:id="rId3"/>
    </p:custData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initialization-Over-Receipt Rule</a:t>
            </a:r>
            <a:endParaRPr lang="en-US" altLang="zh-CN" sz="2000">
              <a:sym typeface="+mn-ea"/>
            </a:endParaRPr>
          </a:p>
        </p:txBody>
      </p:sp>
      <p:pic>
        <p:nvPicPr>
          <p:cNvPr id="3" name="图片 2"/>
          <p:cNvPicPr>
            <a:picLocks noChangeAspect="1"/>
          </p:cNvPicPr>
          <p:nvPr/>
        </p:nvPicPr>
        <p:blipFill>
          <a:blip r:embed="rId1"/>
          <a:stretch>
            <a:fillRect/>
          </a:stretch>
        </p:blipFill>
        <p:spPr>
          <a:xfrm>
            <a:off x="401955" y="2708275"/>
            <a:ext cx="6712585" cy="3648710"/>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Overcharge Rules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[Rule Management] -&gt; [Business Rule] -&gt; [Over-Receipt Rule]</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purchase and inventory management. For the phenomenon of over-receiving corresponding materials in the actual purchase and inventory management of enterprises, the system can set corresponding over-receiving rule proportions for control and management.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345680" y="2969260"/>
            <a:ext cx="4704715" cy="2842260"/>
          </a:xfrm>
          <a:prstGeom prst="rect">
            <a:avLst/>
          </a:prstGeom>
        </p:spPr>
      </p:pic>
    </p:spTree>
    <p:custDataLst>
      <p:tags r:id="rId3"/>
    </p:custData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initialization-Business Type</a:t>
            </a:r>
            <a:endParaRPr lang="en-US" altLang="zh-CN" sz="2000">
              <a:sym typeface="+mn-ea"/>
            </a:endParaRPr>
          </a:p>
        </p:txBody>
      </p:sp>
      <p:pic>
        <p:nvPicPr>
          <p:cNvPr id="3" name="图片 2"/>
          <p:cNvPicPr>
            <a:picLocks noChangeAspect="1"/>
          </p:cNvPicPr>
          <p:nvPr/>
        </p:nvPicPr>
        <p:blipFill>
          <a:blip r:embed="rId1"/>
          <a:stretch>
            <a:fillRect/>
          </a:stretch>
        </p:blipFill>
        <p:spPr>
          <a:xfrm>
            <a:off x="316230" y="2958465"/>
            <a:ext cx="5853430" cy="3167380"/>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Business Type</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[Rule Management] -&gt; [Business Type]</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distinguish different types of transactions in actual warehouse operations of enterprises, such as purchase receipts and production picking, to differentiate between different types of inbound and outbound transactions.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en-US" altLang="zh-CN" sz="1200">
                <a:latin typeface="Times New Roman" panose="02020603050405020304"/>
                <a:ea typeface="Times New Roman" panose="02020603050405020304"/>
                <a:cs typeface="Times New Roman" panose="02020603050405020304"/>
                <a:sym typeface="Times New Roman" panose="02020603050405020304"/>
              </a:rPr>
              <a:t>* is required. Currently, the system has built-in common inbound and outbound business types used by enterprises, which cannot be deleted.</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6824980" y="3391535"/>
            <a:ext cx="5170170" cy="1726565"/>
          </a:xfrm>
          <a:prstGeom prst="rect">
            <a:avLst/>
          </a:prstGeom>
        </p:spPr>
      </p:pic>
    </p:spTree>
    <p:custDataLst>
      <p:tags r:id="rId3"/>
    </p:custData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06576"/>
            <a:ext cx="9345083" cy="553720"/>
          </a:xfrm>
        </p:spPr>
        <p:txBody>
          <a:bodyPr vertOverflow="overflow" vert="horz" wrap="square" lIns="91440" tIns="45720" rIns="91440" bIns="45720" rtlCol="0" anchor="ctr" anchorCtr="0">
            <a:normAutofit/>
          </a:bodyPr>
          <a:lstStyle/>
          <a:p>
            <a:pPr lvl="0" algn="l">
              <a:buClrTx/>
              <a:buSzTx/>
              <a:buFontTx/>
            </a:pPr>
            <a:r>
              <a:rPr lang="en-US" altLang="zh-CN">
                <a:latin typeface="Times New Roman" panose="02020603050405020304"/>
                <a:ea typeface="Times New Roman" panose="02020603050405020304"/>
                <a:cs typeface="Times New Roman" panose="02020603050405020304"/>
                <a:sym typeface="Times New Roman" panose="02020603050405020304"/>
              </a:rPr>
              <a:t>WMS Basic Workflow process overview</a:t>
            </a:r>
            <a:endParaRPr lang="en-US" altLang="zh-CN">
              <a:sym typeface="+mn-ea"/>
            </a:endParaRPr>
          </a:p>
        </p:txBody>
      </p:sp>
      <p:pic>
        <p:nvPicPr>
          <p:cNvPr id="8" name="图片 7"/>
          <p:cNvPicPr>
            <a:picLocks noChangeAspect="1"/>
          </p:cNvPicPr>
          <p:nvPr/>
        </p:nvPicPr>
        <p:blipFill>
          <a:blip r:embed="rId1"/>
          <a:stretch>
            <a:fillRect/>
          </a:stretch>
        </p:blipFill>
        <p:spPr>
          <a:xfrm>
            <a:off x="10535285" y="2749550"/>
            <a:ext cx="1168400" cy="635000"/>
          </a:xfrm>
          <a:prstGeom prst="rect">
            <a:avLst/>
          </a:prstGeom>
        </p:spPr>
      </p:pic>
      <p:pic>
        <p:nvPicPr>
          <p:cNvPr id="9" name="图片 8"/>
          <p:cNvPicPr>
            <a:picLocks noChangeAspect="1"/>
          </p:cNvPicPr>
          <p:nvPr/>
        </p:nvPicPr>
        <p:blipFill>
          <a:blip r:embed="rId2"/>
          <a:stretch>
            <a:fillRect/>
          </a:stretch>
        </p:blipFill>
        <p:spPr>
          <a:xfrm>
            <a:off x="4614545" y="2775585"/>
            <a:ext cx="964565" cy="728980"/>
          </a:xfrm>
          <a:prstGeom prst="rect">
            <a:avLst/>
          </a:prstGeom>
        </p:spPr>
      </p:pic>
      <p:pic>
        <p:nvPicPr>
          <p:cNvPr id="10" name="图片 9"/>
          <p:cNvPicPr>
            <a:picLocks noChangeAspect="1"/>
          </p:cNvPicPr>
          <p:nvPr/>
        </p:nvPicPr>
        <p:blipFill>
          <a:blip r:embed="rId3"/>
          <a:stretch>
            <a:fillRect/>
          </a:stretch>
        </p:blipFill>
        <p:spPr>
          <a:xfrm>
            <a:off x="3396615" y="2775585"/>
            <a:ext cx="744855" cy="665480"/>
          </a:xfrm>
          <a:prstGeom prst="rect">
            <a:avLst/>
          </a:prstGeom>
        </p:spPr>
      </p:pic>
      <p:pic>
        <p:nvPicPr>
          <p:cNvPr id="11" name="图片 10"/>
          <p:cNvPicPr>
            <a:picLocks noChangeAspect="1"/>
          </p:cNvPicPr>
          <p:nvPr/>
        </p:nvPicPr>
        <p:blipFill>
          <a:blip r:embed="rId4"/>
          <a:stretch>
            <a:fillRect/>
          </a:stretch>
        </p:blipFill>
        <p:spPr>
          <a:xfrm>
            <a:off x="6136640" y="2692400"/>
            <a:ext cx="1129665" cy="737235"/>
          </a:xfrm>
          <a:prstGeom prst="rect">
            <a:avLst/>
          </a:prstGeom>
        </p:spPr>
      </p:pic>
      <p:pic>
        <p:nvPicPr>
          <p:cNvPr id="12" name="图片 11"/>
          <p:cNvPicPr>
            <a:picLocks noChangeAspect="1"/>
          </p:cNvPicPr>
          <p:nvPr/>
        </p:nvPicPr>
        <p:blipFill>
          <a:blip r:embed="rId5"/>
          <a:stretch>
            <a:fillRect/>
          </a:stretch>
        </p:blipFill>
        <p:spPr>
          <a:xfrm>
            <a:off x="577850" y="2858135"/>
            <a:ext cx="933450" cy="571500"/>
          </a:xfrm>
          <a:prstGeom prst="rect">
            <a:avLst/>
          </a:prstGeom>
        </p:spPr>
      </p:pic>
      <p:pic>
        <p:nvPicPr>
          <p:cNvPr id="14" name="图片 13"/>
          <p:cNvPicPr>
            <a:picLocks noChangeAspect="1"/>
          </p:cNvPicPr>
          <p:nvPr/>
        </p:nvPicPr>
        <p:blipFill>
          <a:blip r:embed="rId6"/>
          <a:stretch>
            <a:fillRect/>
          </a:stretch>
        </p:blipFill>
        <p:spPr>
          <a:xfrm>
            <a:off x="9261475" y="2812415"/>
            <a:ext cx="782955" cy="628650"/>
          </a:xfrm>
          <a:prstGeom prst="rect">
            <a:avLst/>
          </a:prstGeom>
        </p:spPr>
      </p:pic>
      <p:pic>
        <p:nvPicPr>
          <p:cNvPr id="15" name="图片 14"/>
          <p:cNvPicPr>
            <a:picLocks noChangeAspect="1"/>
          </p:cNvPicPr>
          <p:nvPr/>
        </p:nvPicPr>
        <p:blipFill>
          <a:blip r:embed="rId7"/>
          <a:stretch>
            <a:fillRect/>
          </a:stretch>
        </p:blipFill>
        <p:spPr>
          <a:xfrm>
            <a:off x="7914640" y="2775585"/>
            <a:ext cx="732790" cy="654050"/>
          </a:xfrm>
          <a:prstGeom prst="rect">
            <a:avLst/>
          </a:prstGeom>
        </p:spPr>
      </p:pic>
      <p:pic>
        <p:nvPicPr>
          <p:cNvPr id="16" name="图片 15"/>
          <p:cNvPicPr>
            <a:picLocks noChangeAspect="1"/>
          </p:cNvPicPr>
          <p:nvPr/>
        </p:nvPicPr>
        <p:blipFill>
          <a:blip r:embed="rId8"/>
          <a:stretch>
            <a:fillRect/>
          </a:stretch>
        </p:blipFill>
        <p:spPr>
          <a:xfrm>
            <a:off x="2129790" y="2858135"/>
            <a:ext cx="857250" cy="571500"/>
          </a:xfrm>
          <a:prstGeom prst="rect">
            <a:avLst/>
          </a:prstGeom>
        </p:spPr>
      </p:pic>
      <p:cxnSp>
        <p:nvCxnSpPr>
          <p:cNvPr id="17" name="直接连接符 16"/>
          <p:cNvCxnSpPr/>
          <p:nvPr/>
        </p:nvCxnSpPr>
        <p:spPr>
          <a:xfrm flipV="1">
            <a:off x="355600" y="3504565"/>
            <a:ext cx="11522075" cy="60325"/>
          </a:xfrm>
          <a:prstGeom prst="line">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cxnSp>
      <p:sp>
        <p:nvSpPr>
          <p:cNvPr id="18" name="同心圆 17"/>
          <p:cNvSpPr/>
          <p:nvPr/>
        </p:nvSpPr>
        <p:spPr>
          <a:xfrm>
            <a:off x="824865" y="3496310"/>
            <a:ext cx="126365" cy="126365"/>
          </a:xfrm>
          <a:prstGeom prst="donut">
            <a:avLst/>
          </a:prstGeom>
          <a:solidFill>
            <a:schemeClr val="bg1">
              <a:lumMod val="50000"/>
            </a:schemeClr>
          </a:solidFill>
        </p:spPr>
        <p:style>
          <a:lnRef idx="0">
            <a:srgbClr val="FFFFFF"/>
          </a:lnRef>
          <a:fillRef idx="1">
            <a:prstClr val="black"/>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20" name="同心圆 19"/>
          <p:cNvSpPr/>
          <p:nvPr/>
        </p:nvSpPr>
        <p:spPr>
          <a:xfrm>
            <a:off x="4914900" y="3490595"/>
            <a:ext cx="126365" cy="126365"/>
          </a:xfrm>
          <a:prstGeom prst="donut">
            <a:avLst/>
          </a:prstGeom>
          <a:solidFill>
            <a:schemeClr val="bg1">
              <a:lumMod val="50000"/>
            </a:schemeClr>
          </a:solidFill>
        </p:spPr>
        <p:style>
          <a:lnRef idx="0">
            <a:srgbClr val="FFFFFF"/>
          </a:lnRef>
          <a:fillRef idx="1">
            <a:prstClr val="black"/>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21" name="同心圆 20"/>
          <p:cNvSpPr/>
          <p:nvPr/>
        </p:nvSpPr>
        <p:spPr>
          <a:xfrm>
            <a:off x="3611245" y="3497580"/>
            <a:ext cx="126365" cy="126365"/>
          </a:xfrm>
          <a:prstGeom prst="donut">
            <a:avLst/>
          </a:prstGeom>
          <a:solidFill>
            <a:schemeClr val="bg1">
              <a:lumMod val="50000"/>
            </a:schemeClr>
          </a:solidFill>
        </p:spPr>
        <p:style>
          <a:lnRef idx="0">
            <a:srgbClr val="FFFFFF"/>
          </a:lnRef>
          <a:fillRef idx="1">
            <a:prstClr val="black"/>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22" name="同心圆 21"/>
          <p:cNvSpPr/>
          <p:nvPr/>
        </p:nvSpPr>
        <p:spPr>
          <a:xfrm>
            <a:off x="6638290" y="3475355"/>
            <a:ext cx="126365" cy="126365"/>
          </a:xfrm>
          <a:prstGeom prst="donut">
            <a:avLst/>
          </a:prstGeom>
          <a:solidFill>
            <a:schemeClr val="bg1">
              <a:lumMod val="50000"/>
            </a:schemeClr>
          </a:solidFill>
        </p:spPr>
        <p:style>
          <a:lnRef idx="0">
            <a:srgbClr val="FFFFFF"/>
          </a:lnRef>
          <a:fillRef idx="1">
            <a:prstClr val="black"/>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23" name="同心圆 22"/>
          <p:cNvSpPr/>
          <p:nvPr/>
        </p:nvSpPr>
        <p:spPr>
          <a:xfrm>
            <a:off x="8108950" y="3475355"/>
            <a:ext cx="126365" cy="126365"/>
          </a:xfrm>
          <a:prstGeom prst="donut">
            <a:avLst/>
          </a:prstGeom>
          <a:solidFill>
            <a:schemeClr val="bg1">
              <a:lumMod val="50000"/>
            </a:schemeClr>
          </a:solidFill>
        </p:spPr>
        <p:style>
          <a:lnRef idx="0">
            <a:srgbClr val="FFFFFF"/>
          </a:lnRef>
          <a:fillRef idx="1">
            <a:prstClr val="black"/>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24" name="同心圆 23"/>
          <p:cNvSpPr/>
          <p:nvPr/>
        </p:nvSpPr>
        <p:spPr>
          <a:xfrm>
            <a:off x="9579610" y="3475355"/>
            <a:ext cx="126365" cy="126365"/>
          </a:xfrm>
          <a:prstGeom prst="donut">
            <a:avLst/>
          </a:prstGeom>
          <a:solidFill>
            <a:schemeClr val="bg1">
              <a:lumMod val="50000"/>
            </a:schemeClr>
          </a:solidFill>
        </p:spPr>
        <p:style>
          <a:lnRef idx="0">
            <a:srgbClr val="FFFFFF"/>
          </a:lnRef>
          <a:fillRef idx="1">
            <a:prstClr val="black"/>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25" name="同心圆 24"/>
          <p:cNvSpPr/>
          <p:nvPr/>
        </p:nvSpPr>
        <p:spPr>
          <a:xfrm>
            <a:off x="2307590" y="3504565"/>
            <a:ext cx="126365" cy="126365"/>
          </a:xfrm>
          <a:prstGeom prst="donut">
            <a:avLst/>
          </a:prstGeom>
          <a:solidFill>
            <a:schemeClr val="bg1">
              <a:lumMod val="50000"/>
            </a:schemeClr>
          </a:solidFill>
        </p:spPr>
        <p:style>
          <a:lnRef idx="0">
            <a:srgbClr val="FFFFFF"/>
          </a:lnRef>
          <a:fillRef idx="1">
            <a:prstClr val="black"/>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26" name="同心圆 25"/>
          <p:cNvSpPr/>
          <p:nvPr/>
        </p:nvSpPr>
        <p:spPr>
          <a:xfrm>
            <a:off x="11259820" y="3441065"/>
            <a:ext cx="126365" cy="126365"/>
          </a:xfrm>
          <a:prstGeom prst="donut">
            <a:avLst/>
          </a:prstGeom>
          <a:solidFill>
            <a:schemeClr val="bg1">
              <a:lumMod val="50000"/>
            </a:schemeClr>
          </a:solidFill>
        </p:spPr>
        <p:style>
          <a:lnRef idx="0">
            <a:srgbClr val="FFFFFF"/>
          </a:lnRef>
          <a:fillRef idx="1">
            <a:prstClr val="black"/>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32" name="圆角矩形 31"/>
          <p:cNvSpPr/>
          <p:nvPr/>
        </p:nvSpPr>
        <p:spPr>
          <a:xfrm>
            <a:off x="436245" y="368935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Supplier delivery</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1866265" y="3684905"/>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take delivery of goods</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圆角矩形 33"/>
          <p:cNvSpPr/>
          <p:nvPr/>
        </p:nvSpPr>
        <p:spPr>
          <a:xfrm>
            <a:off x="3241675" y="3684905"/>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Submission</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3241675" y="423418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test</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圆角矩形 35"/>
          <p:cNvSpPr/>
          <p:nvPr/>
        </p:nvSpPr>
        <p:spPr>
          <a:xfrm>
            <a:off x="4614545" y="368935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Storage instruction</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4614545" y="423418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Recommended for listing</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6310630" y="368935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PUTAWAY</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9" name="直接箭头连接符 38"/>
          <p:cNvCxnSpPr>
            <a:stCxn id="32" idx="3"/>
            <a:endCxn id="33" idx="1"/>
          </p:cNvCxnSpPr>
          <p:nvPr/>
        </p:nvCxnSpPr>
        <p:spPr>
          <a:xfrm flipV="1">
            <a:off x="1336040" y="3837940"/>
            <a:ext cx="530225" cy="4445"/>
          </a:xfrm>
          <a:prstGeom prst="straightConnector1">
            <a:avLst/>
          </a:prstGeom>
          <a:ln w="9525" cap="rnd">
            <a:solidFill>
              <a:schemeClr val="accent5"/>
            </a:solidFill>
            <a:round/>
            <a:tailEnd type="arrow" w="med" len="med"/>
          </a:ln>
        </p:spPr>
        <p:style>
          <a:lnRef idx="0">
            <a:srgbClr val="FFFFFF"/>
          </a:lnRef>
          <a:fillRef idx="0">
            <a:srgbClr val="FFFFFF"/>
          </a:fillRef>
          <a:effectRef idx="0">
            <a:srgbClr val="FFFFFF"/>
          </a:effectRef>
          <a:fontRef idx="minor">
            <a:schemeClr val="tx1"/>
          </a:fontRef>
        </p:style>
      </p:cxnSp>
      <p:cxnSp>
        <p:nvCxnSpPr>
          <p:cNvPr id="40" name="直接箭头连接符 39"/>
          <p:cNvCxnSpPr>
            <a:stCxn id="33" idx="3"/>
            <a:endCxn id="34" idx="1"/>
          </p:cNvCxnSpPr>
          <p:nvPr/>
        </p:nvCxnSpPr>
        <p:spPr>
          <a:xfrm>
            <a:off x="2766060" y="3837940"/>
            <a:ext cx="475615" cy="0"/>
          </a:xfrm>
          <a:prstGeom prst="straightConnector1">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41" name="直接箭头连接符 40"/>
          <p:cNvCxnSpPr>
            <a:stCxn id="34" idx="2"/>
            <a:endCxn id="35" idx="0"/>
          </p:cNvCxnSpPr>
          <p:nvPr/>
        </p:nvCxnSpPr>
        <p:spPr>
          <a:xfrm>
            <a:off x="3691890" y="3990340"/>
            <a:ext cx="0" cy="243840"/>
          </a:xfrm>
          <a:prstGeom prst="straightConnector1">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42" name="肘形连接符 41"/>
          <p:cNvCxnSpPr>
            <a:stCxn id="35" idx="3"/>
            <a:endCxn id="36" idx="1"/>
          </p:cNvCxnSpPr>
          <p:nvPr/>
        </p:nvCxnSpPr>
        <p:spPr>
          <a:xfrm flipV="1">
            <a:off x="4141470" y="3842385"/>
            <a:ext cx="473075" cy="544830"/>
          </a:xfrm>
          <a:prstGeom prst="bentConnector3">
            <a:avLst>
              <a:gd name="adj1" fmla="val 50067"/>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43" name="肘形连接符 42"/>
          <p:cNvCxnSpPr>
            <a:stCxn id="33" idx="2"/>
          </p:cNvCxnSpPr>
          <p:nvPr/>
        </p:nvCxnSpPr>
        <p:spPr>
          <a:xfrm rot="5400000" flipH="1" flipV="1">
            <a:off x="3395980" y="2786380"/>
            <a:ext cx="124460" cy="2283460"/>
          </a:xfrm>
          <a:prstGeom prst="bentConnector4">
            <a:avLst>
              <a:gd name="adj1" fmla="val -574489"/>
              <a:gd name="adj2" fmla="val 90183"/>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44" name="直接箭头连接符 43"/>
          <p:cNvCxnSpPr>
            <a:stCxn id="36" idx="2"/>
            <a:endCxn id="37" idx="0"/>
          </p:cNvCxnSpPr>
          <p:nvPr/>
        </p:nvCxnSpPr>
        <p:spPr>
          <a:xfrm>
            <a:off x="5064760" y="3994785"/>
            <a:ext cx="0" cy="239395"/>
          </a:xfrm>
          <a:prstGeom prst="straightConnector1">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45" name="直接箭头连接符 44"/>
          <p:cNvCxnSpPr>
            <a:stCxn id="36" idx="3"/>
            <a:endCxn id="38" idx="1"/>
          </p:cNvCxnSpPr>
          <p:nvPr/>
        </p:nvCxnSpPr>
        <p:spPr>
          <a:xfrm>
            <a:off x="5514340" y="3842385"/>
            <a:ext cx="796290" cy="0"/>
          </a:xfrm>
          <a:prstGeom prst="straightConnector1">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46" name="肘形连接符 45"/>
          <p:cNvCxnSpPr>
            <a:stCxn id="37" idx="3"/>
          </p:cNvCxnSpPr>
          <p:nvPr/>
        </p:nvCxnSpPr>
        <p:spPr>
          <a:xfrm flipV="1">
            <a:off x="5514340" y="3843655"/>
            <a:ext cx="828675" cy="543560"/>
          </a:xfrm>
          <a:prstGeom prst="bentConnector3">
            <a:avLst>
              <a:gd name="adj1" fmla="val 50038"/>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sp>
        <p:nvSpPr>
          <p:cNvPr id="47" name="圆角矩形 46"/>
          <p:cNvSpPr/>
          <p:nvPr/>
        </p:nvSpPr>
        <p:spPr>
          <a:xfrm>
            <a:off x="6310630" y="408178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allocate and transfer</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6310630" y="4469765"/>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stocktaking</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圆角矩形 48"/>
          <p:cNvSpPr/>
          <p:nvPr/>
        </p:nvSpPr>
        <p:spPr>
          <a:xfrm>
            <a:off x="6310630" y="4857115"/>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Freeze/Unfreeze</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圆角矩形 49"/>
          <p:cNvSpPr/>
          <p:nvPr/>
        </p:nvSpPr>
        <p:spPr>
          <a:xfrm>
            <a:off x="6310630" y="528955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lock/unlock</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圆角矩形 50"/>
          <p:cNvSpPr/>
          <p:nvPr/>
        </p:nvSpPr>
        <p:spPr>
          <a:xfrm>
            <a:off x="6310630" y="5721985"/>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Packing/palletizing</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7747635" y="368935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Outbound order</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圆角矩形 52"/>
          <p:cNvSpPr/>
          <p:nvPr/>
        </p:nvSpPr>
        <p:spPr>
          <a:xfrm>
            <a:off x="7747635" y="423418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Outbound instruction</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9144635" y="3684905"/>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Pick up and remove from shelves</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圆角矩形 54"/>
          <p:cNvSpPr/>
          <p:nvPr/>
        </p:nvSpPr>
        <p:spPr>
          <a:xfrm>
            <a:off x="10669270" y="368935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send out goods</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6" name="直接箭头连接符 55"/>
          <p:cNvCxnSpPr>
            <a:stCxn id="52" idx="2"/>
            <a:endCxn id="53" idx="0"/>
          </p:cNvCxnSpPr>
          <p:nvPr/>
        </p:nvCxnSpPr>
        <p:spPr>
          <a:xfrm>
            <a:off x="8197850" y="3994785"/>
            <a:ext cx="0" cy="239395"/>
          </a:xfrm>
          <a:prstGeom prst="straightConnector1">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57" name="肘形连接符 56"/>
          <p:cNvCxnSpPr>
            <a:stCxn id="53" idx="3"/>
            <a:endCxn id="54" idx="1"/>
          </p:cNvCxnSpPr>
          <p:nvPr/>
        </p:nvCxnSpPr>
        <p:spPr>
          <a:xfrm flipV="1">
            <a:off x="8647430" y="3837940"/>
            <a:ext cx="497205" cy="549275"/>
          </a:xfrm>
          <a:prstGeom prst="bentConnector3">
            <a:avLst>
              <a:gd name="adj1" fmla="val 50064"/>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59" name="直接箭头连接符 58"/>
          <p:cNvCxnSpPr>
            <a:stCxn id="54" idx="3"/>
            <a:endCxn id="55" idx="1"/>
          </p:cNvCxnSpPr>
          <p:nvPr/>
        </p:nvCxnSpPr>
        <p:spPr>
          <a:xfrm>
            <a:off x="10044430" y="3837940"/>
            <a:ext cx="624840" cy="4445"/>
          </a:xfrm>
          <a:prstGeom prst="straightConnector1">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3" name="肘形连接符 2"/>
          <p:cNvCxnSpPr>
            <a:endCxn id="55" idx="2"/>
          </p:cNvCxnSpPr>
          <p:nvPr/>
        </p:nvCxnSpPr>
        <p:spPr>
          <a:xfrm flipV="1">
            <a:off x="8666480" y="3994785"/>
            <a:ext cx="2453005" cy="384810"/>
          </a:xfrm>
          <a:prstGeom prst="bentConnector2">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61" name="直接箭头连接符 60"/>
          <p:cNvCxnSpPr>
            <a:stCxn id="38" idx="3"/>
            <a:endCxn id="52" idx="1"/>
          </p:cNvCxnSpPr>
          <p:nvPr/>
        </p:nvCxnSpPr>
        <p:spPr>
          <a:xfrm>
            <a:off x="7210425" y="3842385"/>
            <a:ext cx="537210" cy="0"/>
          </a:xfrm>
          <a:prstGeom prst="straightConnector1">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pic>
        <p:nvPicPr>
          <p:cNvPr id="4" name="图片 3"/>
          <p:cNvPicPr>
            <a:picLocks noChangeAspect="1"/>
          </p:cNvPicPr>
          <p:nvPr/>
        </p:nvPicPr>
        <p:blipFill>
          <a:blip r:embed="rId9"/>
          <a:stretch>
            <a:fillRect/>
          </a:stretch>
        </p:blipFill>
        <p:spPr>
          <a:xfrm>
            <a:off x="577850" y="1169670"/>
            <a:ext cx="607060" cy="650240"/>
          </a:xfrm>
          <a:prstGeom prst="rect">
            <a:avLst/>
          </a:prstGeom>
        </p:spPr>
      </p:pic>
      <p:pic>
        <p:nvPicPr>
          <p:cNvPr id="5" name="图片 4"/>
          <p:cNvPicPr>
            <a:picLocks noChangeAspect="1"/>
          </p:cNvPicPr>
          <p:nvPr/>
        </p:nvPicPr>
        <p:blipFill>
          <a:blip r:embed="rId10"/>
          <a:stretch>
            <a:fillRect/>
          </a:stretch>
        </p:blipFill>
        <p:spPr>
          <a:xfrm>
            <a:off x="9261475" y="1243965"/>
            <a:ext cx="577850" cy="501650"/>
          </a:xfrm>
          <a:prstGeom prst="rect">
            <a:avLst/>
          </a:prstGeom>
        </p:spPr>
      </p:pic>
      <p:pic>
        <p:nvPicPr>
          <p:cNvPr id="6" name="图片 5"/>
          <p:cNvPicPr>
            <a:picLocks noChangeAspect="1"/>
          </p:cNvPicPr>
          <p:nvPr/>
        </p:nvPicPr>
        <p:blipFill>
          <a:blip r:embed="rId11"/>
          <a:stretch>
            <a:fillRect/>
          </a:stretch>
        </p:blipFill>
        <p:spPr>
          <a:xfrm>
            <a:off x="7045960" y="1205865"/>
            <a:ext cx="533400" cy="539750"/>
          </a:xfrm>
          <a:prstGeom prst="rect">
            <a:avLst/>
          </a:prstGeom>
        </p:spPr>
      </p:pic>
      <p:sp>
        <p:nvSpPr>
          <p:cNvPr id="7" name="圆角矩形 6"/>
          <p:cNvSpPr/>
          <p:nvPr/>
        </p:nvSpPr>
        <p:spPr>
          <a:xfrm>
            <a:off x="436245" y="181991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Purchase order</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6873875" y="181991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Production Order</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9144635" y="1819910"/>
            <a:ext cx="899795" cy="305435"/>
          </a:xfrm>
          <a:prstGeom prst="roundRect">
            <a:avLst/>
          </a:prstGeom>
          <a:gradFill>
            <a:gsLst>
              <a:gs pos="0">
                <a:srgbClr val="CFF9AE"/>
              </a:gs>
              <a:gs pos="90000">
                <a:srgbClr val="49E7C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1000" b="1">
                <a:solidFill>
                  <a:schemeClr val="tx1">
                    <a:lumMod val="50000"/>
                    <a:lumOff val="50000"/>
                  </a:schemeClr>
                </a:solidFill>
                <a:latin typeface="Times New Roman" panose="02020603050405020304"/>
                <a:ea typeface="Times New Roman" panose="02020603050405020304"/>
                <a:cs typeface="Times New Roman" panose="02020603050405020304"/>
                <a:sym typeface="Times New Roman" panose="02020603050405020304"/>
              </a:rPr>
              <a:t>sale order</a:t>
            </a:r>
            <a:endParaRPr lang="zh-CN" altLang="en-US" sz="1000" b="1">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7" name="肘形连接符 26"/>
          <p:cNvCxnSpPr>
            <a:stCxn id="7" idx="3"/>
          </p:cNvCxnSpPr>
          <p:nvPr/>
        </p:nvCxnSpPr>
        <p:spPr>
          <a:xfrm>
            <a:off x="1336040" y="1972945"/>
            <a:ext cx="487045" cy="1800225"/>
          </a:xfrm>
          <a:prstGeom prst="bentConnector2">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28" name="肘形连接符 27"/>
          <p:cNvCxnSpPr>
            <a:stCxn id="13" idx="2"/>
            <a:endCxn id="52" idx="1"/>
          </p:cNvCxnSpPr>
          <p:nvPr/>
        </p:nvCxnSpPr>
        <p:spPr>
          <a:xfrm rot="5400000" flipV="1">
            <a:off x="6677025" y="2771775"/>
            <a:ext cx="1717040" cy="423545"/>
          </a:xfrm>
          <a:prstGeom prst="bentConnector2">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cxnSp>
        <p:nvCxnSpPr>
          <p:cNvPr id="29" name="肘形连接符 28"/>
          <p:cNvCxnSpPr/>
          <p:nvPr/>
        </p:nvCxnSpPr>
        <p:spPr>
          <a:xfrm rot="5400000">
            <a:off x="7812405" y="2059940"/>
            <a:ext cx="1717040" cy="1847215"/>
          </a:xfrm>
          <a:prstGeom prst="bentConnector4">
            <a:avLst>
              <a:gd name="adj1" fmla="val 19988"/>
              <a:gd name="adj2" fmla="val 112908"/>
            </a:avLst>
          </a:prstGeom>
          <a:ln w="19050" cap="rnd">
            <a:solidFill>
              <a:schemeClr val="accent5"/>
            </a:solidFill>
            <a:prstDash val="sysDot"/>
            <a:round/>
            <a:tailEnd type="arrow" w="med" len="med"/>
          </a:ln>
        </p:spPr>
        <p:style>
          <a:lnRef idx="0">
            <a:srgbClr val="FFFFFF"/>
          </a:lnRef>
          <a:fillRef idx="0">
            <a:srgbClr val="FFFFFF"/>
          </a:fillRef>
          <a:effectRef idx="0">
            <a:srgbClr val="FFFFFF"/>
          </a:effectRef>
          <a:fontRef idx="minor">
            <a:schemeClr val="tx1"/>
          </a:fontRef>
        </p:style>
      </p:cxnSp>
    </p:spTree>
    <p:custDataLst>
      <p:tags r:id="rId12"/>
    </p:custData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Purchase Order</a:t>
            </a:r>
            <a:endParaRPr sz="2000">
              <a:sym typeface="+mn-ea"/>
            </a:endParaRPr>
          </a:p>
        </p:txBody>
      </p:sp>
      <p:pic>
        <p:nvPicPr>
          <p:cNvPr id="3" name="图片 2"/>
          <p:cNvPicPr>
            <a:picLocks noChangeAspect="1"/>
          </p:cNvPicPr>
          <p:nvPr/>
        </p:nvPicPr>
        <p:blipFill>
          <a:blip r:embed="rId1"/>
          <a:stretch>
            <a:fillRect/>
          </a:stretch>
        </p:blipFill>
        <p:spPr>
          <a:xfrm>
            <a:off x="401955" y="2981960"/>
            <a:ext cx="6141085" cy="3334385"/>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Purchase Orders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[Order Management] -&gt; [Purchase Order]</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enterprise purchase order business, where the purchaser enters detailed purchase information based on purchasing needs.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en-US" altLang="zh-CN" sz="1200">
                <a:latin typeface="Times New Roman" panose="02020603050405020304"/>
                <a:ea typeface="Times New Roman" panose="02020603050405020304"/>
                <a:cs typeface="Times New Roman" panose="02020603050405020304"/>
                <a:sym typeface="Times New Roman" panose="02020603050405020304"/>
              </a:rPr>
              <a:t>* is required. The purchase order serves as the source of purchase receipt, and the system will automatically create the information for pending receipt upon the creation of the purchase order.</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082155" y="2826385"/>
            <a:ext cx="4812030" cy="3423920"/>
          </a:xfrm>
          <a:prstGeom prst="rect">
            <a:avLst/>
          </a:prstGeom>
        </p:spPr>
      </p:pic>
    </p:spTree>
    <p:custDataLst>
      <p:tags r:id="rId3"/>
    </p:custData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Inbound Order</a:t>
            </a:r>
            <a:endParaRPr sz="2000">
              <a:sym typeface="+mn-ea"/>
            </a:endParaRPr>
          </a:p>
        </p:txBody>
      </p:sp>
      <p:pic>
        <p:nvPicPr>
          <p:cNvPr id="3" name="图片 2"/>
          <p:cNvPicPr>
            <a:picLocks noChangeAspect="1"/>
          </p:cNvPicPr>
          <p:nvPr/>
        </p:nvPicPr>
        <p:blipFill>
          <a:blip r:embed="rId1"/>
          <a:stretch>
            <a:fillRect/>
          </a:stretch>
        </p:blipFill>
        <p:spPr>
          <a:xfrm>
            <a:off x="494030" y="2954655"/>
            <a:ext cx="6094730" cy="3295650"/>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View pending orders for inventory entry</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[Inbound Management] -&gt; [Inbound Order]</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enterprise purchase order business, where the purchaser enters detailed purchase information based on purchasing needs.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en-US" altLang="zh-CN" sz="1200">
                <a:latin typeface="Times New Roman" panose="02020603050405020304"/>
                <a:ea typeface="Times New Roman" panose="02020603050405020304"/>
                <a:cs typeface="Times New Roman" panose="02020603050405020304"/>
                <a:sym typeface="Times New Roman" panose="02020603050405020304"/>
              </a:rPr>
              <a:t>* is required. The purchase order is the source of the purchase receipt. The system will automatically create the pending receipt information when the purchase order is created.</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150100" y="2954655"/>
            <a:ext cx="4606290" cy="1236345"/>
          </a:xfrm>
          <a:prstGeom prst="rect">
            <a:avLst/>
          </a:prstGeom>
        </p:spPr>
      </p:pic>
      <p:pic>
        <p:nvPicPr>
          <p:cNvPr id="5" name="图片 4"/>
          <p:cNvPicPr>
            <a:picLocks noChangeAspect="1"/>
          </p:cNvPicPr>
          <p:nvPr/>
        </p:nvPicPr>
        <p:blipFill>
          <a:blip r:embed="rId3"/>
          <a:stretch>
            <a:fillRect/>
          </a:stretch>
        </p:blipFill>
        <p:spPr>
          <a:xfrm>
            <a:off x="7150100" y="4578985"/>
            <a:ext cx="4606290" cy="1115695"/>
          </a:xfrm>
          <a:prstGeom prst="rect">
            <a:avLst/>
          </a:prstGeom>
        </p:spPr>
      </p:pic>
      <p:sp>
        <p:nvSpPr>
          <p:cNvPr id="6" name="矩形 5"/>
          <p:cNvSpPr/>
          <p:nvPr/>
        </p:nvSpPr>
        <p:spPr>
          <a:xfrm>
            <a:off x="9418955" y="3597275"/>
            <a:ext cx="839470" cy="528320"/>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240520" y="5027930"/>
            <a:ext cx="506095" cy="461645"/>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Receipt Document</a:t>
            </a:r>
            <a:endParaRPr sz="2000">
              <a:sym typeface="+mn-ea"/>
            </a:endParaRPr>
          </a:p>
        </p:txBody>
      </p:sp>
      <p:pic>
        <p:nvPicPr>
          <p:cNvPr id="3" name="图片 2"/>
          <p:cNvPicPr>
            <a:picLocks noChangeAspect="1"/>
          </p:cNvPicPr>
          <p:nvPr/>
        </p:nvPicPr>
        <p:blipFill>
          <a:blip r:embed="rId1"/>
          <a:stretch>
            <a:fillRect/>
          </a:stretch>
        </p:blipFill>
        <p:spPr>
          <a:xfrm>
            <a:off x="175260" y="3024505"/>
            <a:ext cx="6172835" cy="3348355"/>
          </a:xfrm>
          <a:prstGeom prst="rect">
            <a:avLst/>
          </a:prstGeom>
        </p:spPr>
      </p:pic>
      <p:pic>
        <p:nvPicPr>
          <p:cNvPr id="4" name="图片 3"/>
          <p:cNvPicPr>
            <a:picLocks noChangeAspect="1"/>
          </p:cNvPicPr>
          <p:nvPr/>
        </p:nvPicPr>
        <p:blipFill>
          <a:blip r:embed="rId2"/>
          <a:stretch>
            <a:fillRect/>
          </a:stretch>
        </p:blipFill>
        <p:spPr>
          <a:xfrm>
            <a:off x="7399655" y="3024505"/>
            <a:ext cx="3894455" cy="2219325"/>
          </a:xfrm>
          <a:prstGeom prst="rect">
            <a:avLst/>
          </a:prstGeom>
        </p:spPr>
      </p:pic>
      <p:pic>
        <p:nvPicPr>
          <p:cNvPr id="5" name="图片 4"/>
          <p:cNvPicPr>
            <a:picLocks noChangeAspect="1"/>
          </p:cNvPicPr>
          <p:nvPr/>
        </p:nvPicPr>
        <p:blipFill>
          <a:blip r:embed="rId3"/>
          <a:stretch>
            <a:fillRect/>
          </a:stretch>
        </p:blipFill>
        <p:spPr>
          <a:xfrm>
            <a:off x="7959725" y="5150485"/>
            <a:ext cx="2661920" cy="1160780"/>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Receipts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[Inbound Management] -&gt; [Receipt Document]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the warehouse to obtain purchase orders pending stock-in based on supplier deliveries. The system automatically retrieves the pending stock-in information and populates the data based on the actual received quantity.</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en-US" altLang="zh-CN" sz="1200">
                <a:latin typeface="Times New Roman" panose="02020603050405020304"/>
                <a:ea typeface="Times New Roman" panose="02020603050405020304"/>
                <a:cs typeface="Times New Roman" panose="02020603050405020304"/>
                <a:sym typeface="Times New Roman" panose="02020603050405020304"/>
              </a:rPr>
              <a:t>* is required. Based on the current pending order, multiple deliveries can be initiated until the order is marked as "Cleared", or the purchase order can be manually closed.</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8085455" y="3261995"/>
            <a:ext cx="810260" cy="341630"/>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240520" y="3261995"/>
            <a:ext cx="676910" cy="237490"/>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952230" y="5459730"/>
            <a:ext cx="676910" cy="237490"/>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Inspection Items</a:t>
            </a:r>
            <a:endParaRPr sz="2000">
              <a:sym typeface="+mn-ea"/>
            </a:endParaRPr>
          </a:p>
        </p:txBody>
      </p:sp>
      <p:pic>
        <p:nvPicPr>
          <p:cNvPr id="3" name="图片 2"/>
          <p:cNvPicPr>
            <a:picLocks noChangeAspect="1"/>
          </p:cNvPicPr>
          <p:nvPr/>
        </p:nvPicPr>
        <p:blipFill>
          <a:blip r:embed="rId1"/>
          <a:stretch>
            <a:fillRect/>
          </a:stretch>
        </p:blipFill>
        <p:spPr>
          <a:xfrm>
            <a:off x="337820" y="2832100"/>
            <a:ext cx="6584315" cy="3566160"/>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Inspection Items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[Quality Management] -&gt; [Basic Information] -&gt; [Inspection Items]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quality management business. It is the basic data management section, requiring quality management personnel to maintain inspection items related to the enterprise, which are used for subsequent inspection scheme options.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en-US" altLang="zh-CN" sz="1200">
                <a:latin typeface="Times New Roman" panose="02020603050405020304"/>
                <a:ea typeface="Times New Roman" panose="02020603050405020304"/>
                <a:cs typeface="Times New Roman" panose="02020603050405020304"/>
                <a:sym typeface="Times New Roman" panose="02020603050405020304"/>
              </a:rPr>
              <a:t>* is required. The inspection item is used for enterprises to conduct detailed quality management information registration.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509510" y="3696970"/>
            <a:ext cx="4402455" cy="1570355"/>
          </a:xfrm>
          <a:prstGeom prst="rect">
            <a:avLst/>
          </a:prstGeom>
        </p:spPr>
      </p:pic>
    </p:spTree>
    <p:custDataLst>
      <p:tags r:id="rId3"/>
    </p:custData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initialization-Org Management</a:t>
            </a:r>
            <a:endParaRPr lang="en-US" altLang="zh-CN" sz="2000">
              <a:sym typeface="+mn-ea"/>
            </a:endParaRPr>
          </a:p>
        </p:txBody>
      </p:sp>
      <p:pic>
        <p:nvPicPr>
          <p:cNvPr id="3" name="图片 2"/>
          <p:cNvPicPr>
            <a:picLocks noChangeAspect="1"/>
          </p:cNvPicPr>
          <p:nvPr/>
        </p:nvPicPr>
        <p:blipFill>
          <a:blip r:embed="rId1"/>
          <a:stretch>
            <a:fillRect/>
          </a:stretch>
        </p:blipFill>
        <p:spPr>
          <a:xfrm>
            <a:off x="267335" y="2573655"/>
            <a:ext cx="7054215" cy="3643630"/>
          </a:xfrm>
          <a:prstGeom prst="rect">
            <a:avLst/>
          </a:prstGeom>
        </p:spPr>
      </p:pic>
      <p:pic>
        <p:nvPicPr>
          <p:cNvPr id="4" name="图片 3"/>
          <p:cNvPicPr>
            <a:picLocks noChangeAspect="1"/>
          </p:cNvPicPr>
          <p:nvPr/>
        </p:nvPicPr>
        <p:blipFill>
          <a:blip r:embed="rId2"/>
          <a:stretch>
            <a:fillRect/>
          </a:stretch>
        </p:blipFill>
        <p:spPr>
          <a:xfrm>
            <a:off x="7512050" y="2573655"/>
            <a:ext cx="4577715" cy="2454275"/>
          </a:xfrm>
          <a:prstGeom prst="rect">
            <a:avLst/>
          </a:prstGeom>
        </p:spPr>
      </p:pic>
      <p:pic>
        <p:nvPicPr>
          <p:cNvPr id="5" name="图片 4"/>
          <p:cNvPicPr>
            <a:picLocks noChangeAspect="1"/>
          </p:cNvPicPr>
          <p:nvPr/>
        </p:nvPicPr>
        <p:blipFill>
          <a:blip r:embed="rId3"/>
          <a:stretch>
            <a:fillRect/>
          </a:stretch>
        </p:blipFill>
        <p:spPr>
          <a:xfrm>
            <a:off x="7512050" y="3963670"/>
            <a:ext cx="4472940" cy="2399030"/>
          </a:xfrm>
          <a:prstGeom prst="rect">
            <a:avLst/>
          </a:prstGeom>
        </p:spPr>
      </p:pic>
      <p:sp>
        <p:nvSpPr>
          <p:cNvPr id="7" name="矩形 6"/>
          <p:cNvSpPr/>
          <p:nvPr/>
        </p:nvSpPr>
        <p:spPr>
          <a:xfrm>
            <a:off x="267335" y="1146810"/>
            <a:ext cx="7157085" cy="1115695"/>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Organization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[System Management] -&gt; [Organization Management]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manage the company's organizational structure, involving the management of subsequent permissions, data, and business documents of the company.</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4351020" y="3413760"/>
            <a:ext cx="692785" cy="254000"/>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a:stCxn id="15" idx="3"/>
          </p:cNvCxnSpPr>
          <p:nvPr/>
        </p:nvCxnSpPr>
        <p:spPr>
          <a:xfrm flipV="1">
            <a:off x="5043805" y="3112770"/>
            <a:ext cx="2646680" cy="427990"/>
          </a:xfrm>
          <a:prstGeom prst="straightConnector1">
            <a:avLst/>
          </a:prstGeom>
          <a:ln w="9525" cap="rnd">
            <a:solidFill>
              <a:schemeClr val="bg1">
                <a:lumMod val="50000"/>
              </a:schemeClr>
            </a:solidFill>
            <a:prstDash val="sysDot"/>
            <a:round/>
            <a:tailEnd type="arrow" w="med" len="med"/>
          </a:ln>
        </p:spPr>
        <p:style>
          <a:lnRef idx="0">
            <a:srgbClr val="FFFFFF"/>
          </a:lnRef>
          <a:fillRef idx="0">
            <a:srgbClr val="FFFFFF"/>
          </a:fillRef>
          <a:effectRef idx="0">
            <a:srgbClr val="FFFFFF"/>
          </a:effectRef>
          <a:fontRef idx="minor">
            <a:schemeClr val="tx1"/>
          </a:fontRef>
        </p:style>
      </p:cxnSp>
    </p:spTree>
    <p:custDataLst>
      <p:tags r:id="rId4"/>
    </p:custData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Inspection Plan</a:t>
            </a:r>
            <a:endParaRPr lang="en-US" altLang="zh-CN" sz="2000">
              <a:sym typeface="+mn-ea"/>
            </a:endParaRPr>
          </a:p>
        </p:txBody>
      </p:sp>
      <p:pic>
        <p:nvPicPr>
          <p:cNvPr id="3" name="图片 2"/>
          <p:cNvPicPr>
            <a:picLocks noChangeAspect="1"/>
          </p:cNvPicPr>
          <p:nvPr/>
        </p:nvPicPr>
        <p:blipFill>
          <a:blip r:embed="rId1"/>
          <a:stretch>
            <a:fillRect/>
          </a:stretch>
        </p:blipFill>
        <p:spPr>
          <a:xfrm>
            <a:off x="356870" y="2816225"/>
            <a:ext cx="6423660" cy="3483610"/>
          </a:xfrm>
          <a:prstGeom prst="rect">
            <a:avLst/>
          </a:prstGeom>
        </p:spPr>
      </p:pic>
      <p:pic>
        <p:nvPicPr>
          <p:cNvPr id="4" name="图片 3"/>
          <p:cNvPicPr>
            <a:picLocks noChangeAspect="1"/>
          </p:cNvPicPr>
          <p:nvPr/>
        </p:nvPicPr>
        <p:blipFill>
          <a:blip r:embed="rId2"/>
          <a:stretch>
            <a:fillRect/>
          </a:stretch>
        </p:blipFill>
        <p:spPr>
          <a:xfrm>
            <a:off x="7351395" y="3626485"/>
            <a:ext cx="4557395" cy="1463040"/>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Inspection Plan</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[Quality Management] -&gt; [Basic Information] -&gt; [Inspection Plan]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quality management business. It is a basic data management section that requires quality management personnel to maintain enterprise-related quality defects. It is used to maintain the reasons for poor quality found during inspection processes.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This section is optional. If any poor quality is found, the system will not allow it to be entered into the inventory.</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a:t>
            </a:r>
            <a:endParaRPr sz="2000">
              <a:sym typeface="+mn-ea"/>
            </a:endParaRPr>
          </a:p>
        </p:txBody>
      </p:sp>
      <p:pic>
        <p:nvPicPr>
          <p:cNvPr id="3" name="图片 2"/>
          <p:cNvPicPr>
            <a:picLocks noChangeAspect="1"/>
          </p:cNvPicPr>
          <p:nvPr/>
        </p:nvPicPr>
        <p:blipFill>
          <a:blip r:embed="rId1"/>
          <a:stretch>
            <a:fillRect/>
          </a:stretch>
        </p:blipFill>
        <p:spPr>
          <a:xfrm>
            <a:off x="334645" y="2683510"/>
            <a:ext cx="6903720" cy="3717925"/>
          </a:xfrm>
          <a:prstGeom prst="rect">
            <a:avLst/>
          </a:prstGeom>
        </p:spPr>
      </p:pic>
      <p:pic>
        <p:nvPicPr>
          <p:cNvPr id="4" name="图片 3"/>
          <p:cNvPicPr>
            <a:picLocks noChangeAspect="1"/>
          </p:cNvPicPr>
          <p:nvPr/>
        </p:nvPicPr>
        <p:blipFill>
          <a:blip r:embed="rId2"/>
          <a:stretch>
            <a:fillRect/>
          </a:stretch>
        </p:blipFill>
        <p:spPr>
          <a:xfrm>
            <a:off x="7551420" y="2933700"/>
            <a:ext cx="4342765" cy="3046095"/>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Inspection Items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[Quality Management] -&gt; [Basic Information] -&gt; [Cause For Defect]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quality management business. It is the basic data management section, requiring quality management personnel to maintain the enterprise's relevant quality inspection schemes.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The inspection scheme is maintained here, and the material [inspection] is set to [yes]. Based on this data, the system initiates the receipt and automatically creates an inspection instruction.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Inspection Instruction</a:t>
            </a:r>
            <a:endParaRPr sz="2000">
              <a:sym typeface="+mn-ea"/>
            </a:endParaRPr>
          </a:p>
        </p:txBody>
      </p:sp>
      <p:pic>
        <p:nvPicPr>
          <p:cNvPr id="3" name="图片 2"/>
          <p:cNvPicPr>
            <a:picLocks noChangeAspect="1"/>
          </p:cNvPicPr>
          <p:nvPr/>
        </p:nvPicPr>
        <p:blipFill>
          <a:blip r:embed="rId1"/>
          <a:stretch>
            <a:fillRect/>
          </a:stretch>
        </p:blipFill>
        <p:spPr>
          <a:xfrm>
            <a:off x="267970" y="3038475"/>
            <a:ext cx="5795010" cy="3130550"/>
          </a:xfrm>
          <a:prstGeom prst="rect">
            <a:avLst/>
          </a:prstGeom>
        </p:spPr>
      </p:pic>
      <p:pic>
        <p:nvPicPr>
          <p:cNvPr id="4" name="图片 3"/>
          <p:cNvPicPr>
            <a:picLocks noChangeAspect="1"/>
          </p:cNvPicPr>
          <p:nvPr/>
        </p:nvPicPr>
        <p:blipFill>
          <a:blip r:embed="rId2"/>
          <a:stretch>
            <a:fillRect/>
          </a:stretch>
        </p:blipFill>
        <p:spPr>
          <a:xfrm>
            <a:off x="7078345" y="2959100"/>
            <a:ext cx="4660900" cy="3289935"/>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Query/Edit Inspection Instructions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[Quality Management] -&gt; [Incoming Material Quality] -&gt; [Inspection Instruction]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quality management operations. Based on system settings and inspection schemes, inspection instructions are automatically initiated by the receipt of goods, serving as the basis for the current inspection operations.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The inspection scheme is maintained here, and the material is set to 'Inspect' as 'Yes'. Based on this data, the system initiates the receipt and automatically creates an inspection order.</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Inspection Operation</a:t>
            </a:r>
            <a:endParaRPr sz="2000">
              <a:sym typeface="+mn-ea"/>
            </a:endParaRPr>
          </a:p>
        </p:txBody>
      </p:sp>
      <p:pic>
        <p:nvPicPr>
          <p:cNvPr id="3" name="图片 2"/>
          <p:cNvPicPr>
            <a:picLocks noChangeAspect="1"/>
          </p:cNvPicPr>
          <p:nvPr/>
        </p:nvPicPr>
        <p:blipFill>
          <a:blip r:embed="rId1"/>
          <a:stretch>
            <a:fillRect/>
          </a:stretch>
        </p:blipFill>
        <p:spPr>
          <a:xfrm>
            <a:off x="300355" y="2885440"/>
            <a:ext cx="6557645" cy="3556000"/>
          </a:xfrm>
          <a:prstGeom prst="rect">
            <a:avLst/>
          </a:prstGeom>
        </p:spPr>
      </p:pic>
      <p:pic>
        <p:nvPicPr>
          <p:cNvPr id="4" name="图片 3"/>
          <p:cNvPicPr>
            <a:picLocks noChangeAspect="1"/>
          </p:cNvPicPr>
          <p:nvPr/>
        </p:nvPicPr>
        <p:blipFill>
          <a:blip r:embed="rId2"/>
          <a:stretch>
            <a:fillRect/>
          </a:stretch>
        </p:blipFill>
        <p:spPr>
          <a:xfrm>
            <a:off x="7907020" y="2326005"/>
            <a:ext cx="3299460" cy="2206625"/>
          </a:xfrm>
          <a:prstGeom prst="rect">
            <a:avLst/>
          </a:prstGeom>
        </p:spPr>
      </p:pic>
      <p:pic>
        <p:nvPicPr>
          <p:cNvPr id="5" name="图片 4"/>
          <p:cNvPicPr>
            <a:picLocks noChangeAspect="1"/>
          </p:cNvPicPr>
          <p:nvPr/>
        </p:nvPicPr>
        <p:blipFill>
          <a:blip r:embed="rId3"/>
          <a:stretch>
            <a:fillRect/>
          </a:stretch>
        </p:blipFill>
        <p:spPr>
          <a:xfrm>
            <a:off x="7360285" y="4055745"/>
            <a:ext cx="4393565" cy="2326640"/>
          </a:xfrm>
          <a:prstGeom prst="rect">
            <a:avLst/>
          </a:prstGeom>
        </p:spPr>
      </p:pic>
      <p:sp>
        <p:nvSpPr>
          <p:cNvPr id="6" name="矩形 5"/>
          <p:cNvSpPr/>
          <p:nvPr/>
        </p:nvSpPr>
        <p:spPr>
          <a:xfrm>
            <a:off x="5597525" y="3714115"/>
            <a:ext cx="363855" cy="237490"/>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424160" y="3841115"/>
            <a:ext cx="363855" cy="237490"/>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Query/Edit Inspection Job</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[Quality Management] -&gt; [Incoming Material Quality] -&gt; [Inspection Operation]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quality management business. Based on the inspection instructions, the inspector clicks to create an inspection task, which will be automatically generated.</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Inspectors maintain detailed inspection content and results based on inspection tasks.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4"/>
    </p:custData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Inbound Instruction</a:t>
            </a:r>
            <a:endParaRPr sz="2000">
              <a:sym typeface="+mn-ea"/>
            </a:endParaRPr>
          </a:p>
        </p:txBody>
      </p:sp>
      <p:pic>
        <p:nvPicPr>
          <p:cNvPr id="3" name="图片 2"/>
          <p:cNvPicPr>
            <a:picLocks noChangeAspect="1"/>
          </p:cNvPicPr>
          <p:nvPr/>
        </p:nvPicPr>
        <p:blipFill>
          <a:blip r:embed="rId1"/>
          <a:stretch>
            <a:fillRect/>
          </a:stretch>
        </p:blipFill>
        <p:spPr>
          <a:xfrm>
            <a:off x="349885" y="2760345"/>
            <a:ext cx="6661785" cy="3585210"/>
          </a:xfrm>
          <a:prstGeom prst="rect">
            <a:avLst/>
          </a:prstGeom>
        </p:spPr>
      </p:pic>
      <p:pic>
        <p:nvPicPr>
          <p:cNvPr id="4" name="图片 3"/>
          <p:cNvPicPr>
            <a:picLocks noChangeAspect="1"/>
          </p:cNvPicPr>
          <p:nvPr/>
        </p:nvPicPr>
        <p:blipFill>
          <a:blip r:embed="rId2"/>
          <a:stretch>
            <a:fillRect/>
          </a:stretch>
        </p:blipFill>
        <p:spPr>
          <a:xfrm>
            <a:off x="7603490" y="3175000"/>
            <a:ext cx="4250055" cy="2649855"/>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87500" lnSpcReduction="20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Inventory Entry</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[Inbound Management] -&gt; [Inbound Instruction]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warehouse inventory management. Based on the goods receipt note or the goods receipt note that has passed inspection, the warehouse needs to confirm the quantity of goods received and complete the final warehouse accounting.</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Note: If the selected warehouse in this section is managed by storage location, the system will recommend storage location information and generate a task pending for shelving. If there is no storage location management, the warehouse entry will be automatically completed.</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Shelving Management</a:t>
            </a:r>
            <a:endParaRPr sz="2000">
              <a:sym typeface="+mn-ea"/>
            </a:endParaRPr>
          </a:p>
        </p:txBody>
      </p:sp>
      <p:pic>
        <p:nvPicPr>
          <p:cNvPr id="3" name="图片 2"/>
          <p:cNvPicPr>
            <a:picLocks noChangeAspect="1"/>
          </p:cNvPicPr>
          <p:nvPr/>
        </p:nvPicPr>
        <p:blipFill>
          <a:blip r:embed="rId1"/>
          <a:stretch>
            <a:fillRect/>
          </a:stretch>
        </p:blipFill>
        <p:spPr>
          <a:xfrm>
            <a:off x="222250" y="2749550"/>
            <a:ext cx="6687820" cy="3618865"/>
          </a:xfrm>
          <a:prstGeom prst="rect">
            <a:avLst/>
          </a:prstGeom>
        </p:spPr>
      </p:pic>
      <p:pic>
        <p:nvPicPr>
          <p:cNvPr id="4" name="图片 3"/>
          <p:cNvPicPr>
            <a:picLocks noChangeAspect="1"/>
          </p:cNvPicPr>
          <p:nvPr/>
        </p:nvPicPr>
        <p:blipFill>
          <a:blip r:embed="rId2"/>
          <a:stretch>
            <a:fillRect/>
          </a:stretch>
        </p:blipFill>
        <p:spPr>
          <a:xfrm>
            <a:off x="7120890" y="2749550"/>
            <a:ext cx="4914265" cy="3392170"/>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Edit and list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[Inbound Management] -&gt; [Shelving Management]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warehouse inventory operations. Based on the recommended pending shelving operations for inventory operations, it is completed according to the actual storage location of the materials in the warehouse.</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Note: Based on the recommended warehouse location, the item can be directly shelved. If a change in location is required, an alternative location can be selected and filled in.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 Production Order</a:t>
            </a:r>
            <a:endParaRPr sz="2000">
              <a:sym typeface="+mn-ea"/>
            </a:endParaRPr>
          </a:p>
        </p:txBody>
      </p:sp>
      <p:pic>
        <p:nvPicPr>
          <p:cNvPr id="3" name="图片 2"/>
          <p:cNvPicPr>
            <a:picLocks noChangeAspect="1"/>
          </p:cNvPicPr>
          <p:nvPr/>
        </p:nvPicPr>
        <p:blipFill>
          <a:blip r:embed="rId1"/>
          <a:stretch>
            <a:fillRect/>
          </a:stretch>
        </p:blipFill>
        <p:spPr>
          <a:xfrm>
            <a:off x="222885" y="2700020"/>
            <a:ext cx="6962140" cy="3742690"/>
          </a:xfrm>
          <a:prstGeom prst="rect">
            <a:avLst/>
          </a:prstGeom>
        </p:spPr>
      </p:pic>
      <p:pic>
        <p:nvPicPr>
          <p:cNvPr id="4" name="图片 3"/>
          <p:cNvPicPr>
            <a:picLocks noChangeAspect="1"/>
          </p:cNvPicPr>
          <p:nvPr/>
        </p:nvPicPr>
        <p:blipFill>
          <a:blip r:embed="rId2"/>
          <a:stretch>
            <a:fillRect/>
          </a:stretch>
        </p:blipFill>
        <p:spPr>
          <a:xfrm>
            <a:off x="7327900" y="2874645"/>
            <a:ext cx="4744720" cy="3270885"/>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87500" lnSpcReduction="20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Production Orders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[Order Management] -&gt; [Production Order]</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production order business. If the enterprise has production business, it can maintain the enterprise's production orders for later use in the enterprise's production business, where materials are collected and used for production.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Note: The system currently supports enterprises in maintaining production orders and their components, issuing materials for production based on the current components, and completing production receipts based on the products.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Sale Order</a:t>
            </a:r>
            <a:endParaRPr sz="2000">
              <a:sym typeface="+mn-ea"/>
            </a:endParaRPr>
          </a:p>
        </p:txBody>
      </p:sp>
      <p:pic>
        <p:nvPicPr>
          <p:cNvPr id="3" name="图片 2"/>
          <p:cNvPicPr>
            <a:picLocks noChangeAspect="1"/>
          </p:cNvPicPr>
          <p:nvPr/>
        </p:nvPicPr>
        <p:blipFill>
          <a:blip r:embed="rId1"/>
          <a:stretch>
            <a:fillRect/>
          </a:stretch>
        </p:blipFill>
        <p:spPr>
          <a:xfrm>
            <a:off x="243840" y="2665730"/>
            <a:ext cx="6490335" cy="3509010"/>
          </a:xfrm>
          <a:prstGeom prst="rect">
            <a:avLst/>
          </a:prstGeom>
        </p:spPr>
      </p:pic>
      <p:pic>
        <p:nvPicPr>
          <p:cNvPr id="4" name="图片 3"/>
          <p:cNvPicPr>
            <a:picLocks noChangeAspect="1"/>
          </p:cNvPicPr>
          <p:nvPr/>
        </p:nvPicPr>
        <p:blipFill>
          <a:blip r:embed="rId2"/>
          <a:stretch>
            <a:fillRect/>
          </a:stretch>
        </p:blipFill>
        <p:spPr>
          <a:xfrm>
            <a:off x="7353935" y="2717800"/>
            <a:ext cx="4585970" cy="3306445"/>
          </a:xfrm>
          <a:prstGeom prst="rect">
            <a:avLst/>
          </a:prstGeom>
        </p:spPr>
      </p:pic>
      <p:sp>
        <p:nvSpPr>
          <p:cNvPr id="7" name="矩形 6"/>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Sales Orders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[Order Management] -&gt; [Sale Order]</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for sales business, where sales orders are maintained as the basis for sales delivery.</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Note: Only sales orders that have undergone system maintenance can serve as the basis for sales delivery and create pending delivery tasks.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Outbound Order</a:t>
            </a:r>
            <a:endParaRPr sz="2000">
              <a:sym typeface="+mn-ea"/>
            </a:endParaRPr>
          </a:p>
        </p:txBody>
      </p:sp>
      <p:pic>
        <p:nvPicPr>
          <p:cNvPr id="3" name="图片 2"/>
          <p:cNvPicPr>
            <a:picLocks noChangeAspect="1"/>
          </p:cNvPicPr>
          <p:nvPr/>
        </p:nvPicPr>
        <p:blipFill>
          <a:blip r:embed="rId1"/>
          <a:stretch>
            <a:fillRect/>
          </a:stretch>
        </p:blipFill>
        <p:spPr>
          <a:xfrm>
            <a:off x="401955" y="2659380"/>
            <a:ext cx="6818630" cy="3692525"/>
          </a:xfrm>
          <a:prstGeom prst="rect">
            <a:avLst/>
          </a:prstGeom>
        </p:spPr>
      </p:pic>
      <p:pic>
        <p:nvPicPr>
          <p:cNvPr id="4" name="图片 3"/>
          <p:cNvPicPr>
            <a:picLocks noChangeAspect="1"/>
          </p:cNvPicPr>
          <p:nvPr/>
        </p:nvPicPr>
        <p:blipFill>
          <a:blip r:embed="rId2"/>
          <a:stretch>
            <a:fillRect/>
          </a:stretch>
        </p:blipFill>
        <p:spPr>
          <a:xfrm>
            <a:off x="7854315" y="2613660"/>
            <a:ext cx="3835400" cy="1228090"/>
          </a:xfrm>
          <a:prstGeom prst="rect">
            <a:avLst/>
          </a:prstGeom>
        </p:spPr>
      </p:pic>
      <p:pic>
        <p:nvPicPr>
          <p:cNvPr id="5" name="图片 4"/>
          <p:cNvPicPr>
            <a:picLocks noChangeAspect="1"/>
          </p:cNvPicPr>
          <p:nvPr/>
        </p:nvPicPr>
        <p:blipFill>
          <a:blip r:embed="rId3"/>
          <a:stretch>
            <a:fillRect/>
          </a:stretch>
        </p:blipFill>
        <p:spPr>
          <a:xfrm>
            <a:off x="7929245" y="4751705"/>
            <a:ext cx="3863975" cy="1064895"/>
          </a:xfrm>
          <a:prstGeom prst="rect">
            <a:avLst/>
          </a:prstGeom>
        </p:spPr>
      </p:pic>
      <p:sp>
        <p:nvSpPr>
          <p:cNvPr id="9" name="右箭头 8"/>
          <p:cNvSpPr/>
          <p:nvPr/>
        </p:nvSpPr>
        <p:spPr>
          <a:xfrm rot="5400000">
            <a:off x="9452610" y="4188460"/>
            <a:ext cx="372745" cy="215900"/>
          </a:xfrm>
          <a:prstGeom prst="rightArrow">
            <a:avLst/>
          </a:prstGeom>
          <a:noFill/>
          <a:ln>
            <a:solidFill>
              <a:schemeClr val="accent1">
                <a:lumMod val="50000"/>
              </a:schemeClr>
            </a:solidFill>
          </a:ln>
          <a:extLst>
            <a:ext uri="{909E8E84-426E-40DD-AFC4-6F175D3DCCD1}">
              <a14:hiddenFill xmlns:a14="http://schemas.microsoft.com/office/drawing/2010/main">
                <a:gradFill>
                  <a:gsLst>
                    <a:gs pos="50000">
                      <a:schemeClr val="accent1"/>
                    </a:gs>
                    <a:gs pos="0">
                      <a:schemeClr val="accent1">
                        <a:lumMod val="25000"/>
                        <a:lumOff val="75000"/>
                      </a:schemeClr>
                    </a:gs>
                    <a:gs pos="100000">
                      <a:schemeClr val="accent1">
                        <a:lumMod val="85000"/>
                      </a:schemeClr>
                    </a:gs>
                  </a:gsLst>
                  <a:lin ang="5400000" scaled="1"/>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096000" y="3521075"/>
            <a:ext cx="385445" cy="191135"/>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848975" y="3173730"/>
            <a:ext cx="385445" cy="191135"/>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Outbound Orders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[Outbound Management] -&gt; [Outbound Order]</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The outbound orders created by the system represent the pending outbound requests. Warehouse personnel are required to select the orders that need to be issued based on different business types, and then click on [Instruction] to generate an [Outbound Instruction].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2610485" y="3329940"/>
            <a:ext cx="467360" cy="995045"/>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Outbound Instruction</a:t>
            </a:r>
            <a:endParaRPr sz="2000">
              <a:sym typeface="+mn-ea"/>
            </a:endParaRPr>
          </a:p>
        </p:txBody>
      </p:sp>
      <p:pic>
        <p:nvPicPr>
          <p:cNvPr id="3" name="图片 2"/>
          <p:cNvPicPr>
            <a:picLocks noChangeAspect="1"/>
          </p:cNvPicPr>
          <p:nvPr/>
        </p:nvPicPr>
        <p:blipFill>
          <a:blip r:embed="rId1"/>
          <a:stretch>
            <a:fillRect/>
          </a:stretch>
        </p:blipFill>
        <p:spPr>
          <a:xfrm>
            <a:off x="215900" y="2980055"/>
            <a:ext cx="6086475" cy="3290570"/>
          </a:xfrm>
          <a:prstGeom prst="rect">
            <a:avLst/>
          </a:prstGeom>
        </p:spPr>
      </p:pic>
      <p:pic>
        <p:nvPicPr>
          <p:cNvPr id="4" name="图片 3"/>
          <p:cNvPicPr>
            <a:picLocks noChangeAspect="1"/>
          </p:cNvPicPr>
          <p:nvPr/>
        </p:nvPicPr>
        <p:blipFill>
          <a:blip r:embed="rId2"/>
          <a:stretch>
            <a:fillRect/>
          </a:stretch>
        </p:blipFill>
        <p:spPr>
          <a:xfrm>
            <a:off x="7033895" y="2980055"/>
            <a:ext cx="4655820" cy="3243580"/>
          </a:xfrm>
          <a:prstGeom prst="rect">
            <a:avLst/>
          </a:prstGeom>
        </p:spPr>
      </p:pic>
      <p:sp>
        <p:nvSpPr>
          <p:cNvPr id="8" name="矩形 7"/>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87500" lnSpcReduction="20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Outbound Instructions - Edit Picking</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[Outbound Management] -&gt; [Outbound Instruction]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The system generates an outbound instruction, and the warehouse can proceed with picking and shipping based on the current instruction. Clicking [Picking] will generate [Shipping].</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Note: The system makes recommendations based on the picking and shipping system, which operates on the principle of first-in, first-out (FIFO) for shipping batches, as well as warehouse location data.</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5261610" y="3712210"/>
            <a:ext cx="259080" cy="191135"/>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698480" y="3712210"/>
            <a:ext cx="259080" cy="191135"/>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52730" y="3048000"/>
            <a:ext cx="7343775" cy="3037840"/>
          </a:xfrm>
          <a:prstGeom prst="rect">
            <a:avLst/>
          </a:prstGeom>
        </p:spPr>
      </p:pic>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06576"/>
            <a:ext cx="9345083" cy="553720"/>
          </a:xfrm>
        </p:spPr>
        <p:txBody>
          <a:bodyPr vertOverflow="overflow" vert="horz" wrap="square" lIns="91440" tIns="45720" rIns="91440" bIns="45720" rtlCol="0" anchor="ctr" anchorCtr="0">
            <a:normAutofit fontScale="90000"/>
          </a:bodyPr>
          <a:lstStyle/>
          <a:p>
            <a:pPr lvl="0" algn="l">
              <a:buClrTx/>
              <a:buSzTx/>
              <a:buFontTx/>
            </a:pPr>
            <a:r>
              <a:rPr lang="en-US" altLang="zh-CN">
                <a:latin typeface="Times New Roman" panose="02020603050405020304"/>
                <a:ea typeface="Times New Roman" panose="02020603050405020304"/>
                <a:cs typeface="Times New Roman" panose="02020603050405020304"/>
                <a:sym typeface="Times New Roman" panose="02020603050405020304"/>
              </a:rPr>
              <a:t>WMS Basic initialization - Role and permission management</a:t>
            </a:r>
            <a:endParaRPr sz="2000">
              <a:sym typeface="+mn-ea"/>
            </a:endParaRPr>
          </a:p>
        </p:txBody>
      </p:sp>
      <p:sp>
        <p:nvSpPr>
          <p:cNvPr id="7" name="矩形 6"/>
          <p:cNvSpPr/>
          <p:nvPr/>
        </p:nvSpPr>
        <p:spPr>
          <a:xfrm>
            <a:off x="186055" y="1146810"/>
            <a:ext cx="715708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80000" lnSpcReduction="10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Roles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[System Management] -&gt; [Role List]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manage the roles and permissions of company WMS users. Only in the [Role List] can you maintain the corresponding roles of the company and the permissions [Data Permissions] &amp; [Form Permissions] of these roles.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After completing the above settings, select the users included in the current role and bind them to grant relevant permissions to the users.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矩形 23"/>
          <p:cNvSpPr/>
          <p:nvPr/>
        </p:nvSpPr>
        <p:spPr>
          <a:xfrm>
            <a:off x="276225" y="3095625"/>
            <a:ext cx="846455" cy="269875"/>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851400" y="3825240"/>
            <a:ext cx="691515" cy="285750"/>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stretch>
            <a:fillRect/>
          </a:stretch>
        </p:blipFill>
        <p:spPr>
          <a:xfrm>
            <a:off x="7860665" y="1091565"/>
            <a:ext cx="4232910" cy="2966085"/>
          </a:xfrm>
          <a:prstGeom prst="rect">
            <a:avLst/>
          </a:prstGeom>
        </p:spPr>
      </p:pic>
      <p:pic>
        <p:nvPicPr>
          <p:cNvPr id="8" name="图片 7"/>
          <p:cNvPicPr>
            <a:picLocks noChangeAspect="1"/>
          </p:cNvPicPr>
          <p:nvPr/>
        </p:nvPicPr>
        <p:blipFill>
          <a:blip r:embed="rId3"/>
          <a:stretch>
            <a:fillRect/>
          </a:stretch>
        </p:blipFill>
        <p:spPr>
          <a:xfrm>
            <a:off x="7860665" y="4110990"/>
            <a:ext cx="4232275" cy="2137410"/>
          </a:xfrm>
          <a:prstGeom prst="rect">
            <a:avLst/>
          </a:prstGeom>
        </p:spPr>
      </p:pic>
    </p:spTree>
    <p:custDataLst>
      <p:tags r:id="rId4"/>
    </p:custData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7069455" y="3213735"/>
            <a:ext cx="4973320" cy="2671445"/>
          </a:xfrm>
          <a:prstGeom prst="rect">
            <a:avLst/>
          </a:prstGeom>
        </p:spPr>
      </p:pic>
      <p:pic>
        <p:nvPicPr>
          <p:cNvPr id="6" name="图片 5"/>
          <p:cNvPicPr>
            <a:picLocks noChangeAspect="1"/>
          </p:cNvPicPr>
          <p:nvPr/>
        </p:nvPicPr>
        <p:blipFill>
          <a:blip r:embed="rId2"/>
          <a:stretch>
            <a:fillRect/>
          </a:stretch>
        </p:blipFill>
        <p:spPr>
          <a:xfrm>
            <a:off x="251460" y="2787650"/>
            <a:ext cx="6523355" cy="3524250"/>
          </a:xfrm>
          <a:prstGeom prst="rect">
            <a:avLst/>
          </a:prstGeom>
        </p:spPr>
      </p:pic>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Order Picking and De-shelving</a:t>
            </a:r>
            <a:endParaRPr lang="en-US" altLang="zh-CN" sz="2000">
              <a:sym typeface="+mn-ea"/>
            </a:endParaRPr>
          </a:p>
        </p:txBody>
      </p:sp>
      <p:sp>
        <p:nvSpPr>
          <p:cNvPr id="8" name="矩形 7"/>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Editing and removing items from the shelves during goods picking</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[Outbound Management] -&gt; [Order Picking and De-shelving]</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The system generates an outbound instruction, and the warehouse can perform picking and shipping based on the current instruction. Clicking on [Picking] allows the warehouse keeper to select relevant batches and storage location information based on the current outbound instruction data.</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6054090" y="3622675"/>
            <a:ext cx="259080" cy="191135"/>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08235" y="4101465"/>
            <a:ext cx="1457325" cy="318135"/>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Shipping</a:t>
            </a:r>
            <a:endParaRPr sz="2000">
              <a:sym typeface="+mn-ea"/>
            </a:endParaRPr>
          </a:p>
        </p:txBody>
      </p:sp>
      <p:pic>
        <p:nvPicPr>
          <p:cNvPr id="3" name="图片 2"/>
          <p:cNvPicPr>
            <a:picLocks noChangeAspect="1"/>
          </p:cNvPicPr>
          <p:nvPr/>
        </p:nvPicPr>
        <p:blipFill>
          <a:blip r:embed="rId1"/>
          <a:stretch>
            <a:fillRect/>
          </a:stretch>
        </p:blipFill>
        <p:spPr>
          <a:xfrm>
            <a:off x="401955" y="2533650"/>
            <a:ext cx="5834380" cy="3822700"/>
          </a:xfrm>
          <a:prstGeom prst="rect">
            <a:avLst/>
          </a:prstGeom>
        </p:spPr>
      </p:pic>
      <p:pic>
        <p:nvPicPr>
          <p:cNvPr id="4" name="图片 3"/>
          <p:cNvPicPr>
            <a:picLocks noChangeAspect="1"/>
          </p:cNvPicPr>
          <p:nvPr/>
        </p:nvPicPr>
        <p:blipFill>
          <a:blip r:embed="rId2"/>
          <a:stretch>
            <a:fillRect/>
          </a:stretch>
        </p:blipFill>
        <p:spPr>
          <a:xfrm>
            <a:off x="6681470" y="3429000"/>
            <a:ext cx="5281930" cy="1318260"/>
          </a:xfrm>
          <a:prstGeom prst="rect">
            <a:avLst/>
          </a:prstGeom>
        </p:spPr>
      </p:pic>
      <p:sp>
        <p:nvSpPr>
          <p:cNvPr id="8" name="矩形 7"/>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Edit and remove items from the shelves during goods picking</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[Outbound Management] -&gt; [Shipping]</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The system generates an outbound instruction, based on which the warehouse can proceed with picking and shipping. Clicking on [Picking] allows the warehouse manager to select or scan relevant batch and storage location information based on the current outbound instruction data.</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Note: After submission here, the system will generate inventory transactions and deduct corresponding inventory data</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Lock</a:t>
            </a:r>
            <a:endParaRPr sz="2000">
              <a:sym typeface="+mn-ea"/>
            </a:endParaRPr>
          </a:p>
        </p:txBody>
      </p:sp>
      <p:pic>
        <p:nvPicPr>
          <p:cNvPr id="3" name="图片 2"/>
          <p:cNvPicPr>
            <a:picLocks noChangeAspect="1"/>
          </p:cNvPicPr>
          <p:nvPr/>
        </p:nvPicPr>
        <p:blipFill>
          <a:blip r:embed="rId1"/>
          <a:stretch>
            <a:fillRect/>
          </a:stretch>
        </p:blipFill>
        <p:spPr>
          <a:xfrm>
            <a:off x="401955" y="2936240"/>
            <a:ext cx="6388100" cy="3453765"/>
          </a:xfrm>
          <a:prstGeom prst="rect">
            <a:avLst/>
          </a:prstGeom>
        </p:spPr>
      </p:pic>
      <p:pic>
        <p:nvPicPr>
          <p:cNvPr id="4" name="图片 3"/>
          <p:cNvPicPr>
            <a:picLocks noChangeAspect="1"/>
          </p:cNvPicPr>
          <p:nvPr/>
        </p:nvPicPr>
        <p:blipFill>
          <a:blip r:embed="rId2"/>
          <a:stretch>
            <a:fillRect/>
          </a:stretch>
        </p:blipFill>
        <p:spPr>
          <a:xfrm>
            <a:off x="6961505" y="3429000"/>
            <a:ext cx="5038725" cy="1438275"/>
          </a:xfrm>
          <a:prstGeom prst="rect">
            <a:avLst/>
          </a:prstGeom>
        </p:spPr>
      </p:pic>
      <p:sp>
        <p:nvSpPr>
          <p:cNvPr id="8" name="矩形 7"/>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 warehouse/storage area/storage location locking</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[Internal Management] -&gt; [Lock]</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Based on daily warehouse management operations such as inventory checking and access prohibition, it is necessary to lock the warehouse through the system, allowing operations within this business context.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Release</a:t>
            </a:r>
            <a:endParaRPr lang="en-US" altLang="zh-CN" sz="2000">
              <a:sym typeface="+mn-ea"/>
            </a:endParaRPr>
          </a:p>
        </p:txBody>
      </p:sp>
      <p:sp>
        <p:nvSpPr>
          <p:cNvPr id="8" name="矩形 7"/>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 unlocking for warehouse/storage area/storage location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[Internal Management] -&gt; [Release]</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Based on the daily business of warehouse management, the warehouse business needs to be unlocked, and operations can be performed in this business.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31140" y="2762885"/>
            <a:ext cx="6476365" cy="3507740"/>
          </a:xfrm>
          <a:prstGeom prst="rect">
            <a:avLst/>
          </a:prstGeom>
        </p:spPr>
      </p:pic>
      <p:pic>
        <p:nvPicPr>
          <p:cNvPr id="6" name="图片 5"/>
          <p:cNvPicPr>
            <a:picLocks noChangeAspect="1"/>
          </p:cNvPicPr>
          <p:nvPr/>
        </p:nvPicPr>
        <p:blipFill>
          <a:blip r:embed="rId2"/>
          <a:stretch>
            <a:fillRect/>
          </a:stretch>
        </p:blipFill>
        <p:spPr>
          <a:xfrm>
            <a:off x="7167880" y="3376295"/>
            <a:ext cx="4846955" cy="1475105"/>
          </a:xfrm>
          <a:prstGeom prst="rect">
            <a:avLst/>
          </a:prstGeom>
        </p:spPr>
      </p:pic>
    </p:spTree>
    <p:custDataLst>
      <p:tags r:id="rId3"/>
    </p:custData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Warehouse Transfer Management</a:t>
            </a:r>
            <a:endParaRPr lang="en-US" altLang="zh-CN" sz="2000">
              <a:sym typeface="+mn-ea"/>
            </a:endParaRPr>
          </a:p>
        </p:txBody>
      </p:sp>
      <p:sp>
        <p:nvSpPr>
          <p:cNvPr id="8" name="矩形 7"/>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 warehouse transfer</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[Internal Management] -&gt; [Warehouse Transfer Management]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The daily internal management of the warehouse is used to address the relocation of items between storage locations.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04165" y="2902585"/>
            <a:ext cx="6374130" cy="3458210"/>
          </a:xfrm>
          <a:prstGeom prst="rect">
            <a:avLst/>
          </a:prstGeom>
        </p:spPr>
      </p:pic>
      <p:pic>
        <p:nvPicPr>
          <p:cNvPr id="4" name="图片 3"/>
          <p:cNvPicPr>
            <a:picLocks noChangeAspect="1"/>
          </p:cNvPicPr>
          <p:nvPr/>
        </p:nvPicPr>
        <p:blipFill>
          <a:blip r:embed="rId2"/>
          <a:stretch>
            <a:fillRect/>
          </a:stretch>
        </p:blipFill>
        <p:spPr>
          <a:xfrm>
            <a:off x="6997065" y="3723640"/>
            <a:ext cx="5112385" cy="1504315"/>
          </a:xfrm>
          <a:prstGeom prst="rect">
            <a:avLst/>
          </a:prstGeom>
        </p:spPr>
      </p:pic>
    </p:spTree>
    <p:custDataLst>
      <p:tags r:id="rId3"/>
    </p:custData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Transfer Order</a:t>
            </a:r>
            <a:endParaRPr sz="2000">
              <a:sym typeface="+mn-ea"/>
            </a:endParaRPr>
          </a:p>
        </p:txBody>
      </p:sp>
      <p:pic>
        <p:nvPicPr>
          <p:cNvPr id="3" name="图片 2"/>
          <p:cNvPicPr>
            <a:picLocks noChangeAspect="1"/>
          </p:cNvPicPr>
          <p:nvPr/>
        </p:nvPicPr>
        <p:blipFill>
          <a:blip r:embed="rId1"/>
          <a:stretch>
            <a:fillRect/>
          </a:stretch>
        </p:blipFill>
        <p:spPr>
          <a:xfrm>
            <a:off x="306070" y="2940050"/>
            <a:ext cx="6308725" cy="3413125"/>
          </a:xfrm>
          <a:prstGeom prst="rect">
            <a:avLst/>
          </a:prstGeom>
        </p:spPr>
      </p:pic>
      <p:pic>
        <p:nvPicPr>
          <p:cNvPr id="4" name="图片 3"/>
          <p:cNvPicPr>
            <a:picLocks noChangeAspect="1"/>
          </p:cNvPicPr>
          <p:nvPr/>
        </p:nvPicPr>
        <p:blipFill>
          <a:blip r:embed="rId2"/>
          <a:stretch>
            <a:fillRect/>
          </a:stretch>
        </p:blipFill>
        <p:spPr>
          <a:xfrm>
            <a:off x="6894195" y="2940050"/>
            <a:ext cx="5037455" cy="3187700"/>
          </a:xfrm>
          <a:prstGeom prst="rect">
            <a:avLst/>
          </a:prstGeom>
        </p:spPr>
      </p:pic>
      <p:sp>
        <p:nvSpPr>
          <p:cNvPr id="8" name="矩形 7"/>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Inventory transfer</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[Internal Management] -&gt; [Transfer Order]</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Daily internal warehouse management is used to facilitate inventory transfers between warehouses, enabling the transfer of inventory quantities.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Inventory Data</a:t>
            </a:r>
            <a:endParaRPr sz="2000">
              <a:sym typeface="+mn-ea"/>
            </a:endParaRPr>
          </a:p>
        </p:txBody>
      </p:sp>
      <p:pic>
        <p:nvPicPr>
          <p:cNvPr id="3" name="图片 2"/>
          <p:cNvPicPr>
            <a:picLocks noChangeAspect="1"/>
          </p:cNvPicPr>
          <p:nvPr/>
        </p:nvPicPr>
        <p:blipFill>
          <a:blip r:embed="rId1"/>
          <a:stretch>
            <a:fillRect/>
          </a:stretch>
        </p:blipFill>
        <p:spPr>
          <a:xfrm>
            <a:off x="334010" y="2933700"/>
            <a:ext cx="6221095" cy="3360420"/>
          </a:xfrm>
          <a:prstGeom prst="rect">
            <a:avLst/>
          </a:prstGeom>
        </p:spPr>
      </p:pic>
      <p:pic>
        <p:nvPicPr>
          <p:cNvPr id="4" name="图片 3"/>
          <p:cNvPicPr>
            <a:picLocks noChangeAspect="1"/>
          </p:cNvPicPr>
          <p:nvPr/>
        </p:nvPicPr>
        <p:blipFill>
          <a:blip r:embed="rId2"/>
          <a:stretch>
            <a:fillRect/>
          </a:stretch>
        </p:blipFill>
        <p:spPr>
          <a:xfrm>
            <a:off x="7126605" y="2933700"/>
            <a:ext cx="4630420" cy="1681480"/>
          </a:xfrm>
          <a:prstGeom prst="rect">
            <a:avLst/>
          </a:prstGeom>
        </p:spPr>
      </p:pic>
      <p:pic>
        <p:nvPicPr>
          <p:cNvPr id="5" name="图片 4"/>
          <p:cNvPicPr>
            <a:picLocks noChangeAspect="1"/>
          </p:cNvPicPr>
          <p:nvPr/>
        </p:nvPicPr>
        <p:blipFill>
          <a:blip r:embed="rId3"/>
          <a:stretch>
            <a:fillRect/>
          </a:stretch>
        </p:blipFill>
        <p:spPr>
          <a:xfrm>
            <a:off x="7181215" y="4812665"/>
            <a:ext cx="4575810" cy="1386840"/>
          </a:xfrm>
          <a:prstGeom prst="rect">
            <a:avLst/>
          </a:prstGeom>
        </p:spPr>
      </p:pic>
      <p:sp>
        <p:nvSpPr>
          <p:cNvPr id="8" name="矩形 7"/>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Query inventory data</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[Inventory Data]</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The daily management of the warehouse involves querying current inventory data, which includes [batch inventory data] and [storage location inventory data].</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4"/>
    </p:custData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 AI Agents</a:t>
            </a:r>
            <a:endParaRPr sz="2000">
              <a:sym typeface="+mn-ea"/>
            </a:endParaRPr>
          </a:p>
        </p:txBody>
      </p:sp>
      <p:pic>
        <p:nvPicPr>
          <p:cNvPr id="3" name="图片 2"/>
          <p:cNvPicPr>
            <a:picLocks noChangeAspect="1"/>
          </p:cNvPicPr>
          <p:nvPr/>
        </p:nvPicPr>
        <p:blipFill>
          <a:blip r:embed="rId1"/>
          <a:stretch>
            <a:fillRect/>
          </a:stretch>
        </p:blipFill>
        <p:spPr>
          <a:xfrm>
            <a:off x="260350" y="2663190"/>
            <a:ext cx="6812915" cy="3691890"/>
          </a:xfrm>
          <a:prstGeom prst="rect">
            <a:avLst/>
          </a:prstGeom>
        </p:spPr>
      </p:pic>
      <p:pic>
        <p:nvPicPr>
          <p:cNvPr id="4" name="图片 3"/>
          <p:cNvPicPr>
            <a:picLocks noChangeAspect="1"/>
          </p:cNvPicPr>
          <p:nvPr/>
        </p:nvPicPr>
        <p:blipFill>
          <a:blip r:embed="rId2"/>
          <a:stretch>
            <a:fillRect/>
          </a:stretch>
        </p:blipFill>
        <p:spPr>
          <a:xfrm>
            <a:off x="9295130" y="1917700"/>
            <a:ext cx="2298065" cy="4370070"/>
          </a:xfrm>
          <a:prstGeom prst="rect">
            <a:avLst/>
          </a:prstGeom>
        </p:spPr>
      </p:pic>
      <p:sp>
        <p:nvSpPr>
          <p:cNvPr id="8" name="矩形 7"/>
          <p:cNvSpPr/>
          <p:nvPr/>
        </p:nvSpPr>
        <p:spPr>
          <a:xfrm>
            <a:off x="401955" y="1146810"/>
            <a:ext cx="1094803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AI Agents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[AI Agents]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You can establish an AI assistant to help you handle business, query data, and guide system usage.</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vertOverflow="overflow" wrap="none">
            <a:normAutofit fontScale="95000"/>
          </a:bodyPr>
          <a:lstStyle/>
          <a:p>
            <a:r>
              <a:rPr lang="zh-CN" altLang="en-US" dirty="0">
                <a:latin typeface="Times New Roman" panose="02020603050405020304"/>
                <a:ea typeface="Times New Roman" panose="02020603050405020304"/>
                <a:cs typeface="Times New Roman" panose="02020603050405020304"/>
                <a:sym typeface="Times New Roman" panose="02020603050405020304"/>
              </a:rPr>
              <a:t>thank you!</a:t>
            </a:r>
            <a:endParaRPr lang="en-US" altLang="zh-CN"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8329295" y="1146810"/>
            <a:ext cx="3486150" cy="5229860"/>
          </a:xfrm>
          <a:prstGeom prst="rect">
            <a:avLst/>
          </a:prstGeom>
        </p:spPr>
      </p:pic>
      <p:pic>
        <p:nvPicPr>
          <p:cNvPr id="10" name="图片 9"/>
          <p:cNvPicPr>
            <a:picLocks noChangeAspect="1"/>
          </p:cNvPicPr>
          <p:nvPr/>
        </p:nvPicPr>
        <p:blipFill>
          <a:blip r:embed="rId2"/>
          <a:stretch>
            <a:fillRect/>
          </a:stretch>
        </p:blipFill>
        <p:spPr>
          <a:xfrm>
            <a:off x="401955" y="2427605"/>
            <a:ext cx="6895465" cy="3557270"/>
          </a:xfrm>
          <a:prstGeom prst="rect">
            <a:avLst/>
          </a:prstGeom>
        </p:spPr>
      </p:pic>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initialization-Org Management</a:t>
            </a:r>
            <a:endParaRPr sz="2000">
              <a:sym typeface="+mn-ea"/>
            </a:endParaRPr>
          </a:p>
        </p:txBody>
      </p:sp>
      <p:sp>
        <p:nvSpPr>
          <p:cNvPr id="7" name="矩形 6"/>
          <p:cNvSpPr/>
          <p:nvPr/>
        </p:nvSpPr>
        <p:spPr>
          <a:xfrm>
            <a:off x="503555" y="1146810"/>
            <a:ext cx="7157085" cy="1115695"/>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Users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[System Management] -&gt; [User Management]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manage the login accounts for the company's WMS system. Only by adding new user information in [User Management] can users log into the system. [Edit User Permissions] Initial password: Wms-basic</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4373880" y="3206750"/>
            <a:ext cx="621665" cy="269875"/>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456555" y="4138295"/>
            <a:ext cx="445135" cy="222250"/>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54025" y="2476500"/>
            <a:ext cx="762000" cy="245745"/>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右箭头 3"/>
          <p:cNvSpPr/>
          <p:nvPr/>
        </p:nvSpPr>
        <p:spPr>
          <a:xfrm>
            <a:off x="7626985" y="3985895"/>
            <a:ext cx="372745" cy="215900"/>
          </a:xfrm>
          <a:prstGeom prst="rightArrow">
            <a:avLst/>
          </a:prstGeom>
          <a:noFill/>
          <a:ln>
            <a:solidFill>
              <a:schemeClr val="accent1">
                <a:lumMod val="50000"/>
              </a:schemeClr>
            </a:solidFill>
          </a:ln>
          <a:extLst>
            <a:ext uri="{909E8E84-426E-40DD-AFC4-6F175D3DCCD1}">
              <a14:hiddenFill xmlns:a14="http://schemas.microsoft.com/office/drawing/2010/main">
                <a:gradFill>
                  <a:gsLst>
                    <a:gs pos="50000">
                      <a:schemeClr val="accent1"/>
                    </a:gs>
                    <a:gs pos="0">
                      <a:schemeClr val="accent1">
                        <a:lumMod val="25000"/>
                        <a:lumOff val="75000"/>
                      </a:schemeClr>
                    </a:gs>
                    <a:gs pos="100000">
                      <a:schemeClr val="accent1">
                        <a:lumMod val="85000"/>
                      </a:schemeClr>
                    </a:gs>
                  </a:gsLst>
                  <a:lin ang="5400000" scaled="1"/>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475980" y="2556510"/>
            <a:ext cx="729615" cy="223520"/>
          </a:xfrm>
          <a:prstGeom prst="rect">
            <a:avLst/>
          </a:prstGeom>
          <a:ln>
            <a:solidFill>
              <a:schemeClr val="bg1">
                <a:lumMod val="50000"/>
              </a:schemeClr>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8" name="线形标注 1(带强调线) 7"/>
          <p:cNvSpPr/>
          <p:nvPr/>
        </p:nvSpPr>
        <p:spPr>
          <a:xfrm>
            <a:off x="9585960" y="2313305"/>
            <a:ext cx="871855" cy="313055"/>
          </a:xfrm>
          <a:prstGeom prst="accentCallout1">
            <a:avLst/>
          </a:prstGeom>
          <a:noFill/>
          <a:ln>
            <a:solidFill>
              <a:schemeClr val="tx1"/>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wrap="none" rtlCol="0" anchor="ctr">
            <a:normAutofit fontScale="95000"/>
          </a:bodyPr>
          <a:lstStyle/>
          <a:p>
            <a:pPr algn="ctr"/>
            <a:r>
              <a:rPr lang="zh-CN" altLang="en-US" sz="900" b="1">
                <a:solidFill>
                  <a:schemeClr val="tx1"/>
                </a:solidFill>
                <a:latin typeface="Times New Roman" panose="02020603050405020304"/>
                <a:ea typeface="Times New Roman" panose="02020603050405020304"/>
                <a:cs typeface="Times New Roman" panose="02020603050405020304"/>
                <a:sym typeface="Times New Roman" panose="02020603050405020304"/>
              </a:rPr>
              <a:t>Fields marked with "*" are required</a:t>
            </a:r>
            <a:endParaRPr lang="zh-CN" altLang="en-US" sz="9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76225" y="2672080"/>
            <a:ext cx="6716395" cy="3634740"/>
          </a:xfrm>
          <a:prstGeom prst="rect">
            <a:avLst/>
          </a:prstGeom>
        </p:spPr>
      </p:pic>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initialization-Factory Information</a:t>
            </a:r>
            <a:endParaRPr lang="en-US" altLang="zh-CN" sz="2000">
              <a:sym typeface="+mn-ea"/>
            </a:endParaRPr>
          </a:p>
        </p:txBody>
      </p:sp>
      <p:sp>
        <p:nvSpPr>
          <p:cNvPr id="7" name="矩形 6"/>
          <p:cNvSpPr/>
          <p:nvPr/>
        </p:nvSpPr>
        <p:spPr>
          <a:xfrm>
            <a:off x="186055" y="1146810"/>
            <a:ext cx="715708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87500" lnSpcReduction="20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Factory</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[Basic Settings] -&gt; [Warehouse Modeling] -&gt; [Factory Information]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maintain the information of the factories to which the company's organization belongs in actual business operations.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When your company has production operations, it is necessary to clarify the factory attributes. You can maintain factory information here and associate it with the [Production Order].</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矩形 23"/>
          <p:cNvSpPr/>
          <p:nvPr/>
        </p:nvSpPr>
        <p:spPr>
          <a:xfrm>
            <a:off x="1856105" y="2746375"/>
            <a:ext cx="1195070" cy="269875"/>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994275" y="3076575"/>
            <a:ext cx="548640" cy="223520"/>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a:stretch>
            <a:fillRect/>
          </a:stretch>
        </p:blipFill>
        <p:spPr>
          <a:xfrm>
            <a:off x="7179945" y="2613660"/>
            <a:ext cx="4768850" cy="1706245"/>
          </a:xfrm>
          <a:prstGeom prst="rect">
            <a:avLst/>
          </a:prstGeom>
        </p:spPr>
      </p:pic>
      <p:pic>
        <p:nvPicPr>
          <p:cNvPr id="4" name="图片 3"/>
          <p:cNvPicPr>
            <a:picLocks noChangeAspect="1"/>
          </p:cNvPicPr>
          <p:nvPr/>
        </p:nvPicPr>
        <p:blipFill>
          <a:blip r:embed="rId3"/>
          <a:stretch>
            <a:fillRect/>
          </a:stretch>
        </p:blipFill>
        <p:spPr>
          <a:xfrm>
            <a:off x="7901940" y="4232910"/>
            <a:ext cx="3062605" cy="2138680"/>
          </a:xfrm>
          <a:prstGeom prst="rect">
            <a:avLst/>
          </a:prstGeom>
        </p:spPr>
      </p:pic>
      <p:sp>
        <p:nvSpPr>
          <p:cNvPr id="9" name="右箭头 8"/>
          <p:cNvSpPr/>
          <p:nvPr/>
        </p:nvSpPr>
        <p:spPr>
          <a:xfrm rot="5400000">
            <a:off x="10340340" y="4258945"/>
            <a:ext cx="372745" cy="215900"/>
          </a:xfrm>
          <a:prstGeom prst="rightArrow">
            <a:avLst/>
          </a:prstGeom>
          <a:noFill/>
          <a:ln>
            <a:solidFill>
              <a:schemeClr val="accent1">
                <a:lumMod val="50000"/>
              </a:schemeClr>
            </a:solidFill>
          </a:ln>
          <a:extLst>
            <a:ext uri="{909E8E84-426E-40DD-AFC4-6F175D3DCCD1}">
              <a14:hiddenFill xmlns:a14="http://schemas.microsoft.com/office/drawing/2010/main">
                <a:gradFill>
                  <a:gsLst>
                    <a:gs pos="50000">
                      <a:schemeClr val="accent1"/>
                    </a:gs>
                    <a:gs pos="0">
                      <a:schemeClr val="accent1">
                        <a:lumMod val="25000"/>
                        <a:lumOff val="75000"/>
                      </a:schemeClr>
                    </a:gs>
                    <a:gs pos="100000">
                      <a:schemeClr val="accent1">
                        <a:lumMod val="85000"/>
                      </a:schemeClr>
                    </a:gs>
                  </a:gsLst>
                  <a:lin ang="5400000" scaled="1"/>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initialization-Inventory Organization List</a:t>
            </a:r>
            <a:endParaRPr lang="en-US" altLang="zh-CN" sz="2000">
              <a:sym typeface="+mn-ea"/>
            </a:endParaRPr>
          </a:p>
        </p:txBody>
      </p:sp>
      <p:pic>
        <p:nvPicPr>
          <p:cNvPr id="3" name="图片 2"/>
          <p:cNvPicPr>
            <a:picLocks noChangeAspect="1"/>
          </p:cNvPicPr>
          <p:nvPr/>
        </p:nvPicPr>
        <p:blipFill>
          <a:blip r:embed="rId1"/>
          <a:stretch>
            <a:fillRect/>
          </a:stretch>
        </p:blipFill>
        <p:spPr>
          <a:xfrm>
            <a:off x="257175" y="2896235"/>
            <a:ext cx="6305550" cy="3407410"/>
          </a:xfrm>
          <a:prstGeom prst="rect">
            <a:avLst/>
          </a:prstGeom>
        </p:spPr>
      </p:pic>
      <p:pic>
        <p:nvPicPr>
          <p:cNvPr id="5" name="图片 4"/>
          <p:cNvPicPr>
            <a:picLocks noChangeAspect="1"/>
          </p:cNvPicPr>
          <p:nvPr/>
        </p:nvPicPr>
        <p:blipFill>
          <a:blip r:embed="rId2"/>
          <a:stretch>
            <a:fillRect/>
          </a:stretch>
        </p:blipFill>
        <p:spPr>
          <a:xfrm>
            <a:off x="6982460" y="2896235"/>
            <a:ext cx="4895850" cy="2159635"/>
          </a:xfrm>
          <a:prstGeom prst="rect">
            <a:avLst/>
          </a:prstGeom>
        </p:spPr>
      </p:pic>
      <p:pic>
        <p:nvPicPr>
          <p:cNvPr id="6" name="图片 5"/>
          <p:cNvPicPr>
            <a:picLocks noChangeAspect="1"/>
          </p:cNvPicPr>
          <p:nvPr/>
        </p:nvPicPr>
        <p:blipFill>
          <a:blip r:embed="rId3"/>
          <a:stretch>
            <a:fillRect/>
          </a:stretch>
        </p:blipFill>
        <p:spPr>
          <a:xfrm>
            <a:off x="7219315" y="4645660"/>
            <a:ext cx="4421505" cy="1746885"/>
          </a:xfrm>
          <a:prstGeom prst="rect">
            <a:avLst/>
          </a:prstGeom>
        </p:spPr>
      </p:pic>
      <p:sp>
        <p:nvSpPr>
          <p:cNvPr id="9" name="右箭头 8"/>
          <p:cNvSpPr/>
          <p:nvPr/>
        </p:nvSpPr>
        <p:spPr>
          <a:xfrm rot="5400000">
            <a:off x="8316595" y="4814570"/>
            <a:ext cx="372745" cy="215900"/>
          </a:xfrm>
          <a:prstGeom prst="rightArrow">
            <a:avLst/>
          </a:prstGeom>
          <a:noFill/>
          <a:ln>
            <a:solidFill>
              <a:schemeClr val="accent1">
                <a:lumMod val="50000"/>
              </a:schemeClr>
            </a:solidFill>
          </a:ln>
          <a:extLst>
            <a:ext uri="{909E8E84-426E-40DD-AFC4-6F175D3DCCD1}">
              <a14:hiddenFill xmlns:a14="http://schemas.microsoft.com/office/drawing/2010/main">
                <a:gradFill>
                  <a:gsLst>
                    <a:gs pos="50000">
                      <a:schemeClr val="accent1"/>
                    </a:gs>
                    <a:gs pos="0">
                      <a:schemeClr val="accent1">
                        <a:lumMod val="25000"/>
                        <a:lumOff val="75000"/>
                      </a:schemeClr>
                    </a:gs>
                    <a:gs pos="100000">
                      <a:schemeClr val="accent1">
                        <a:lumMod val="85000"/>
                      </a:schemeClr>
                    </a:gs>
                  </a:gsLst>
                  <a:lin ang="5400000" scaled="1"/>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86055" y="1146810"/>
            <a:ext cx="7910195"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87500" lnSpcReduction="20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Warehouse Organizations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[Basic Settings] -&gt; [Warehouse Modeling] -&gt; [Inventory Management]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maintain the warehouse organization in the company's actual business operations, and to manage different warehouse organizations within the company.</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When your company has multiple warehouse organizations to manage across different locations or different types of warehouses supporting various businesses, you can establish classification and grouping management through this feature.</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4"/>
    </p:custData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initialization-Warehouse Information</a:t>
            </a:r>
            <a:endParaRPr lang="en-US" altLang="zh-CN" sz="2000">
              <a:sym typeface="+mn-ea"/>
            </a:endParaRPr>
          </a:p>
        </p:txBody>
      </p:sp>
      <p:pic>
        <p:nvPicPr>
          <p:cNvPr id="3" name="图片 2"/>
          <p:cNvPicPr>
            <a:picLocks noChangeAspect="1"/>
          </p:cNvPicPr>
          <p:nvPr/>
        </p:nvPicPr>
        <p:blipFill>
          <a:blip r:embed="rId1"/>
          <a:stretch>
            <a:fillRect/>
          </a:stretch>
        </p:blipFill>
        <p:spPr>
          <a:xfrm>
            <a:off x="116840" y="2716530"/>
            <a:ext cx="6430645" cy="3494405"/>
          </a:xfrm>
          <a:prstGeom prst="rect">
            <a:avLst/>
          </a:prstGeom>
        </p:spPr>
      </p:pic>
      <p:pic>
        <p:nvPicPr>
          <p:cNvPr id="4" name="图片 3"/>
          <p:cNvPicPr>
            <a:picLocks noChangeAspect="1"/>
          </p:cNvPicPr>
          <p:nvPr/>
        </p:nvPicPr>
        <p:blipFill>
          <a:blip r:embed="rId2"/>
          <a:stretch>
            <a:fillRect/>
          </a:stretch>
        </p:blipFill>
        <p:spPr>
          <a:xfrm>
            <a:off x="6613525" y="3131820"/>
            <a:ext cx="5489575" cy="2209800"/>
          </a:xfrm>
          <a:prstGeom prst="rect">
            <a:avLst/>
          </a:prstGeom>
        </p:spPr>
      </p:pic>
      <p:sp>
        <p:nvSpPr>
          <p:cNvPr id="7" name="矩形 6"/>
          <p:cNvSpPr/>
          <p:nvPr/>
        </p:nvSpPr>
        <p:spPr>
          <a:xfrm>
            <a:off x="186055" y="1146810"/>
            <a:ext cx="11005820"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95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Warehouse</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[Basic Settings] -&gt; [Warehouse Modeling] -&gt; [Warehouse Information]</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maintain warehouse information in the company's business management. The warehouse code here is a unique value.</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Note that when establishing a warehouse here, it is necessary to add or modify the corresponding warehouse according to actual business needs. The warehouse can be either a physical or virtual one, and it is used to manage the ownership of materials in the current warehouse. The system manages and compiles warehouse data based on the warehouse.</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
    </p:custData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098549" y="128457"/>
            <a:ext cx="8320498" cy="602615"/>
          </a:xfrm>
          <a:prstGeom prst="rect">
            <a:avLst/>
          </a:prstGeom>
          <a:noFill/>
          <a:ln w="3175">
            <a:miter lim="400000"/>
          </a:ln>
        </p:spPr>
        <p:txBody>
          <a:bodyPr wrap="square" lIns="43564" tIns="43564" rIns="43564" bIns="43564">
            <a:spAutoFit/>
          </a:bodyPr>
          <a:lstStyle/>
          <a:p>
            <a:pPr>
              <a:lnSpc>
                <a:spcPct val="120000"/>
              </a:lnSpc>
              <a:defRPr sz="3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endParaRPr lang="zh-CN" altLang="en-US" sz="2800" b="1" dirty="0">
              <a:solidFill>
                <a:schemeClr val="tx1">
                  <a:lumMod val="65000"/>
                  <a:lumOff val="35000"/>
                </a:schemeClr>
              </a:solidFill>
              <a:latin typeface="思源黑体 CN Medium" panose="020B0600000000000000" pitchFamily="34" charset="-122"/>
              <a:ea typeface="思源黑体 CN Medium" panose="020B0600000000000000" pitchFamily="34" charset="-122"/>
              <a:cs typeface="微软雅黑" panose="020B0503020204020204" pitchFamily="34" charset="-122"/>
              <a:sym typeface="+mn-ea"/>
            </a:endParaRPr>
          </a:p>
        </p:txBody>
      </p:sp>
      <p:sp>
        <p:nvSpPr>
          <p:cNvPr id="66" name="Rectangle 4"/>
          <p:cNvSpPr>
            <a:spLocks noChangeArrowheads="1"/>
          </p:cNvSpPr>
          <p:nvPr/>
        </p:nvSpPr>
        <p:spPr bwMode="auto">
          <a:xfrm>
            <a:off x="-10048" y="-528066"/>
            <a:ext cx="127000" cy="553720"/>
          </a:xfrm>
          <a:prstGeom prst="rect">
            <a:avLst/>
          </a:prstGeom>
          <a:noFill/>
          <a:ln>
            <a:noFill/>
          </a:ln>
          <a:effectLst/>
        </p:spPr>
        <p:txBody>
          <a:bodyPr vert="horz" wrap="none" lIns="0" tIns="0" rIns="0" bIns="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rPr>
            </a:br>
            <a:endParaRPr kumimoji="0" lang="zh-CN" altLang="zh-CN"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mn-cs"/>
            </a:endParaRPr>
          </a:p>
        </p:txBody>
      </p:sp>
      <p:sp>
        <p:nvSpPr>
          <p:cNvPr id="2" name="标题 1"/>
          <p:cNvSpPr>
            <a:spLocks noGrp="1"/>
          </p:cNvSpPr>
          <p:nvPr>
            <p:ph type="title"/>
          </p:nvPr>
        </p:nvSpPr>
        <p:spPr>
          <a:xfrm>
            <a:off x="402167" y="244358"/>
            <a:ext cx="9345083" cy="478155"/>
          </a:xfrm>
        </p:spPr>
        <p:txBody>
          <a:bodyPr vertOverflow="overflow" vert="horz" wrap="square" lIns="91440" tIns="45720" rIns="91440" bIns="45720" rtlCol="0" anchor="ctr" anchorCtr="0">
            <a:normAutofit/>
          </a:bodyPr>
          <a:lstStyle/>
          <a:p>
            <a:pPr lvl="0" algn="l">
              <a:buClrTx/>
              <a:buSzTx/>
              <a:buFontTx/>
            </a:pPr>
            <a:r>
              <a:rPr lang="en-US" altLang="zh-CN" sz="2800">
                <a:latin typeface="Times New Roman" panose="02020603050405020304"/>
                <a:ea typeface="Times New Roman" panose="02020603050405020304"/>
                <a:cs typeface="Times New Roman" panose="02020603050405020304"/>
                <a:sym typeface="Times New Roman" panose="02020603050405020304"/>
              </a:rPr>
              <a:t>WMS Basic initialization-Warehouse Area Management</a:t>
            </a:r>
            <a:endParaRPr lang="en-US" altLang="zh-CN" sz="2000">
              <a:sym typeface="+mn-ea"/>
            </a:endParaRPr>
          </a:p>
        </p:txBody>
      </p:sp>
      <p:pic>
        <p:nvPicPr>
          <p:cNvPr id="3" name="图片 2"/>
          <p:cNvPicPr>
            <a:picLocks noChangeAspect="1"/>
          </p:cNvPicPr>
          <p:nvPr/>
        </p:nvPicPr>
        <p:blipFill>
          <a:blip r:embed="rId1"/>
          <a:stretch>
            <a:fillRect/>
          </a:stretch>
        </p:blipFill>
        <p:spPr>
          <a:xfrm>
            <a:off x="252095" y="2754630"/>
            <a:ext cx="6744335" cy="3657600"/>
          </a:xfrm>
          <a:prstGeom prst="rect">
            <a:avLst/>
          </a:prstGeom>
        </p:spPr>
      </p:pic>
      <p:pic>
        <p:nvPicPr>
          <p:cNvPr id="4" name="图片 3"/>
          <p:cNvPicPr>
            <a:picLocks noChangeAspect="1"/>
          </p:cNvPicPr>
          <p:nvPr/>
        </p:nvPicPr>
        <p:blipFill>
          <a:blip r:embed="rId2"/>
          <a:stretch>
            <a:fillRect/>
          </a:stretch>
        </p:blipFill>
        <p:spPr>
          <a:xfrm>
            <a:off x="7462520" y="3062605"/>
            <a:ext cx="4519295" cy="3041650"/>
          </a:xfrm>
          <a:prstGeom prst="rect">
            <a:avLst/>
          </a:prstGeom>
        </p:spPr>
      </p:pic>
      <p:sp>
        <p:nvSpPr>
          <p:cNvPr id="7" name="矩形 6"/>
          <p:cNvSpPr/>
          <p:nvPr/>
        </p:nvSpPr>
        <p:spPr>
          <a:xfrm>
            <a:off x="186055" y="1146810"/>
            <a:ext cx="11005820" cy="1466850"/>
          </a:xfrm>
          <a:prstGeom prst="rect">
            <a:avLst/>
          </a:prstGeom>
          <a:ln w="6350" cap="flat" cmpd="sng" algn="ctr">
            <a:noFill/>
            <a:prstDash val="dash"/>
            <a:miter lim="800000"/>
          </a:ln>
        </p:spPr>
        <p:style>
          <a:lnRef idx="0">
            <a:schemeClr val="accent1"/>
          </a:lnRef>
          <a:fillRef idx="0">
            <a:srgbClr val="FFFFFF"/>
          </a:fillRef>
          <a:effectRef idx="0">
            <a:srgbClr val="FFFFFF"/>
          </a:effectRef>
          <a:fontRef idx="minor">
            <a:schemeClr val="tx1"/>
          </a:fontRef>
        </p:style>
        <p:txBody>
          <a:bodyPr vertOverflow="ellipsis" wrap="square" rtlCol="0" anchor="ctr">
            <a:normAutofit fontScale="87500" lnSpcReduction="20000"/>
          </a:bodyPr>
          <a:lstStyle/>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Add/Edit/Delete Warehouse Area</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Path: [Basic Settings] -&gt; [Warehouse Modeling] -&gt; [Warehouse Area Management]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Description: This section is used to maintain the subordinate warehouse areas within the company's business management, applicable to situations where a single warehouse is managed across multiple areas.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ct val="150000"/>
              </a:lnSpc>
            </a:pPr>
            <a:r>
              <a:rPr lang="zh-CN" altLang="en-US" sz="1200">
                <a:latin typeface="Times New Roman" panose="02020603050405020304"/>
                <a:ea typeface="Times New Roman" panose="02020603050405020304"/>
                <a:cs typeface="Times New Roman" panose="02020603050405020304"/>
                <a:sym typeface="Times New Roman" panose="02020603050405020304"/>
              </a:rPr>
              <a:t>In common business operations, a warehouse may have different management zones under it, facilitating division and management, and allowing for the classified storage of different materials or materials with different packaging management forms.</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7597775" y="5593080"/>
            <a:ext cx="2150110" cy="223520"/>
          </a:xfrm>
          <a:prstGeom prst="rect">
            <a:avLst/>
          </a:prstGeom>
          <a:noFill/>
          <a:ln>
            <a:solidFill>
              <a:schemeClr val="bg1">
                <a:lumMod val="50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p:transition spd="med">
    <p:fade/>
  </p:transition>
</p:sld>
</file>

<file path=ppt/tags/tag1.xml><?xml version="1.0" encoding="utf-8"?>
<p:tagLst xmlns:p="http://schemas.openxmlformats.org/presentationml/2006/main">
  <p:tag name="PA" val="v5.2.11"/>
</p:tagLst>
</file>

<file path=ppt/tags/tag10.xml><?xml version="1.0" encoding="utf-8"?>
<p:tagLst xmlns:p="http://schemas.openxmlformats.org/presentationml/2006/main">
  <p:tag name="ISLIDE.ICON" val="#392002;#398639;#398639;#393644;#407438;"/>
</p:tagLst>
</file>

<file path=ppt/tags/tag11.xml><?xml version="1.0" encoding="utf-8"?>
<p:tagLst xmlns:p="http://schemas.openxmlformats.org/presentationml/2006/main">
  <p:tag name="ISLIDE.ICON" val="#392002;#398639;#398639;#393644;#407438;"/>
</p:tagLst>
</file>

<file path=ppt/tags/tag12.xml><?xml version="1.0" encoding="utf-8"?>
<p:tagLst xmlns:p="http://schemas.openxmlformats.org/presentationml/2006/main">
  <p:tag name="ISLIDE.ICON" val="#392002;#398639;#398639;#393644;#407438;"/>
</p:tagLst>
</file>

<file path=ppt/tags/tag13.xml><?xml version="1.0" encoding="utf-8"?>
<p:tagLst xmlns:p="http://schemas.openxmlformats.org/presentationml/2006/main">
  <p:tag name="ISLIDE.ICON" val="#392002;#398639;#398639;#393644;#407438;"/>
</p:tagLst>
</file>

<file path=ppt/tags/tag14.xml><?xml version="1.0" encoding="utf-8"?>
<p:tagLst xmlns:p="http://schemas.openxmlformats.org/presentationml/2006/main">
  <p:tag name="ISLIDE.ICON" val="#392002;#398639;#398639;#393644;#407438;"/>
</p:tagLst>
</file>

<file path=ppt/tags/tag15.xml><?xml version="1.0" encoding="utf-8"?>
<p:tagLst xmlns:p="http://schemas.openxmlformats.org/presentationml/2006/main">
  <p:tag name="ISLIDE.ICON" val="#392002;#398639;#398639;#393644;#407438;"/>
</p:tagLst>
</file>

<file path=ppt/tags/tag16.xml><?xml version="1.0" encoding="utf-8"?>
<p:tagLst xmlns:p="http://schemas.openxmlformats.org/presentationml/2006/main">
  <p:tag name="ISLIDE.ICON" val="#392002;#398639;#398639;#393644;#407438;"/>
</p:tagLst>
</file>

<file path=ppt/tags/tag17.xml><?xml version="1.0" encoding="utf-8"?>
<p:tagLst xmlns:p="http://schemas.openxmlformats.org/presentationml/2006/main">
  <p:tag name="ISLIDE.ICON" val="#392002;#398639;#398639;#393644;#407438;"/>
</p:tagLst>
</file>

<file path=ppt/tags/tag18.xml><?xml version="1.0" encoding="utf-8"?>
<p:tagLst xmlns:p="http://schemas.openxmlformats.org/presentationml/2006/main">
  <p:tag name="ISLIDE.ICON" val="#392002;#398639;#398639;#393644;#407438;"/>
</p:tagLst>
</file>

<file path=ppt/tags/tag19.xml><?xml version="1.0" encoding="utf-8"?>
<p:tagLst xmlns:p="http://schemas.openxmlformats.org/presentationml/2006/main">
  <p:tag name="ISLIDE.ICON" val="#392002;#398639;#398639;#393644;#407438;"/>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ISLIDE.ICON" val="#392002;#398639;#398639;#393644;#407438;"/>
</p:tagLst>
</file>

<file path=ppt/tags/tag21.xml><?xml version="1.0" encoding="utf-8"?>
<p:tagLst xmlns:p="http://schemas.openxmlformats.org/presentationml/2006/main">
  <p:tag name="ISLIDE.ICON" val="#392002;#398639;#398639;#393644;#407438;"/>
</p:tagLst>
</file>

<file path=ppt/tags/tag22.xml><?xml version="1.0" encoding="utf-8"?>
<p:tagLst xmlns:p="http://schemas.openxmlformats.org/presentationml/2006/main">
  <p:tag name="ISLIDE.ICON" val="#392002;#398639;#398639;#393644;#407438;"/>
</p:tagLst>
</file>

<file path=ppt/tags/tag23.xml><?xml version="1.0" encoding="utf-8"?>
<p:tagLst xmlns:p="http://schemas.openxmlformats.org/presentationml/2006/main">
  <p:tag name="ISLIDE.ICON" val="#392002;#398639;#398639;#393644;#407438;"/>
</p:tagLst>
</file>

<file path=ppt/tags/tag24.xml><?xml version="1.0" encoding="utf-8"?>
<p:tagLst xmlns:p="http://schemas.openxmlformats.org/presentationml/2006/main">
  <p:tag name="ISLIDE.ICON" val="#392002;#398639;#398639;#393644;#407438;"/>
</p:tagLst>
</file>

<file path=ppt/tags/tag25.xml><?xml version="1.0" encoding="utf-8"?>
<p:tagLst xmlns:p="http://schemas.openxmlformats.org/presentationml/2006/main">
  <p:tag name="ISLIDE.ICON" val="#392002;#398639;#398639;#393644;#407438;"/>
</p:tagLst>
</file>

<file path=ppt/tags/tag26.xml><?xml version="1.0" encoding="utf-8"?>
<p:tagLst xmlns:p="http://schemas.openxmlformats.org/presentationml/2006/main">
  <p:tag name="ISLIDE.ICON" val="#392002;#398639;#398639;#393644;#407438;"/>
</p:tagLst>
</file>

<file path=ppt/tags/tag27.xml><?xml version="1.0" encoding="utf-8"?>
<p:tagLst xmlns:p="http://schemas.openxmlformats.org/presentationml/2006/main">
  <p:tag name="ISLIDE.ICON" val="#392002;#398639;#398639;#393644;#407438;"/>
</p:tagLst>
</file>

<file path=ppt/tags/tag28.xml><?xml version="1.0" encoding="utf-8"?>
<p:tagLst xmlns:p="http://schemas.openxmlformats.org/presentationml/2006/main">
  <p:tag name="ISLIDE.ICON" val="#392002;#398639;#398639;#393644;#407438;"/>
</p:tagLst>
</file>

<file path=ppt/tags/tag29.xml><?xml version="1.0" encoding="utf-8"?>
<p:tagLst xmlns:p="http://schemas.openxmlformats.org/presentationml/2006/main">
  <p:tag name="ISLIDE.ICON" val="#392002;#398639;#398639;#393644;#407438;"/>
</p:tagLst>
</file>

<file path=ppt/tags/tag3.xml><?xml version="1.0" encoding="utf-8"?>
<p:tagLst xmlns:p="http://schemas.openxmlformats.org/presentationml/2006/main">
  <p:tag name="TEXT_TYPE" val="DOCUMENT ID"/>
</p:tagLst>
</file>

<file path=ppt/tags/tag30.xml><?xml version="1.0" encoding="utf-8"?>
<p:tagLst xmlns:p="http://schemas.openxmlformats.org/presentationml/2006/main">
  <p:tag name="ISLIDE.ICON" val="#392002;#398639;#398639;#393644;#407438;"/>
</p:tagLst>
</file>

<file path=ppt/tags/tag31.xml><?xml version="1.0" encoding="utf-8"?>
<p:tagLst xmlns:p="http://schemas.openxmlformats.org/presentationml/2006/main">
  <p:tag name="ISLIDE.ICON" val="#392002;#398639;#398639;#393644;#407438;"/>
</p:tagLst>
</file>

<file path=ppt/tags/tag32.xml><?xml version="1.0" encoding="utf-8"?>
<p:tagLst xmlns:p="http://schemas.openxmlformats.org/presentationml/2006/main">
  <p:tag name="ISLIDE.ICON" val="#392002;#398639;#398639;#393644;#407438;"/>
</p:tagLst>
</file>

<file path=ppt/tags/tag33.xml><?xml version="1.0" encoding="utf-8"?>
<p:tagLst xmlns:p="http://schemas.openxmlformats.org/presentationml/2006/main">
  <p:tag name="ISLIDE.ICON" val="#392002;#398639;#398639;#393644;#407438;"/>
</p:tagLst>
</file>

<file path=ppt/tags/tag34.xml><?xml version="1.0" encoding="utf-8"?>
<p:tagLst xmlns:p="http://schemas.openxmlformats.org/presentationml/2006/main">
  <p:tag name="ISLIDE.ICON" val="#392002;#398639;#398639;#393644;#407438;"/>
</p:tagLst>
</file>

<file path=ppt/tags/tag35.xml><?xml version="1.0" encoding="utf-8"?>
<p:tagLst xmlns:p="http://schemas.openxmlformats.org/presentationml/2006/main">
  <p:tag name="ISLIDE.ICON" val="#392002;#398639;#398639;#393644;#407438;"/>
</p:tagLst>
</file>

<file path=ppt/tags/tag36.xml><?xml version="1.0" encoding="utf-8"?>
<p:tagLst xmlns:p="http://schemas.openxmlformats.org/presentationml/2006/main">
  <p:tag name="ISLIDE.ICON" val="#392002;#398639;#398639;#393644;#407438;"/>
</p:tagLst>
</file>

<file path=ppt/tags/tag37.xml><?xml version="1.0" encoding="utf-8"?>
<p:tagLst xmlns:p="http://schemas.openxmlformats.org/presentationml/2006/main">
  <p:tag name="ISLIDE.ICON" val="#392002;#398639;#398639;#393644;#407438;"/>
</p:tagLst>
</file>

<file path=ppt/tags/tag38.xml><?xml version="1.0" encoding="utf-8"?>
<p:tagLst xmlns:p="http://schemas.openxmlformats.org/presentationml/2006/main">
  <p:tag name="ISLIDE.ICON" val="#392002;#398639;#398639;#393644;#407438;"/>
</p:tagLst>
</file>

<file path=ppt/tags/tag39.xml><?xml version="1.0" encoding="utf-8"?>
<p:tagLst xmlns:p="http://schemas.openxmlformats.org/presentationml/2006/main">
  <p:tag name="ISLIDE.ICON" val="#392002;#398639;#398639;#393644;#407438;"/>
</p:tagLst>
</file>

<file path=ppt/tags/tag4.xml><?xml version="1.0" encoding="utf-8"?>
<p:tagLst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40.xml><?xml version="1.0" encoding="utf-8"?>
<p:tagLst xmlns:p="http://schemas.openxmlformats.org/presentationml/2006/main">
  <p:tag name="ISLIDE.ICON" val="#392002;#398639;#398639;#393644;#407438;"/>
</p:tagLst>
</file>

<file path=ppt/tags/tag41.xml><?xml version="1.0" encoding="utf-8"?>
<p:tagLst xmlns:p="http://schemas.openxmlformats.org/presentationml/2006/main">
  <p:tag name="ISLIDE.ICON" val="#392002;#398639;#398639;#393644;#407438;"/>
</p:tagLst>
</file>

<file path=ppt/tags/tag42.xml><?xml version="1.0" encoding="utf-8"?>
<p:tagLst xmlns:p="http://schemas.openxmlformats.org/presentationml/2006/main">
  <p:tag name="ISLIDE.ICON" val="#392002;#398639;#398639;#393644;#407438;"/>
</p:tagLst>
</file>

<file path=ppt/tags/tag43.xml><?xml version="1.0" encoding="utf-8"?>
<p:tagLst xmlns:p="http://schemas.openxmlformats.org/presentationml/2006/main">
  <p:tag name="ISLIDE.ICON" val="#392002;#398639;#398639;#393644;#407438;"/>
</p:tagLst>
</file>

<file path=ppt/tags/tag44.xml><?xml version="1.0" encoding="utf-8"?>
<p:tagLst xmlns:p="http://schemas.openxmlformats.org/presentationml/2006/main">
  <p:tag name="ISLIDE.ICON" val="#392002;#398639;#398639;#393644;#407438;"/>
</p:tagLst>
</file>

<file path=ppt/tags/tag45.xml><?xml version="1.0" encoding="utf-8"?>
<p:tagLst xmlns:p="http://schemas.openxmlformats.org/presentationml/2006/main">
  <p:tag name="ISLIDE.ICON" val="#392002;#398639;#398639;#393644;#407438;"/>
</p:tagLst>
</file>

<file path=ppt/tags/tag46.xml><?xml version="1.0" encoding="utf-8"?>
<p:tagLst xmlns:p="http://schemas.openxmlformats.org/presentationml/2006/main">
  <p:tag name="ISLIDE.ICON" val="#392002;#398639;#398639;#393644;#407438;"/>
</p:tagLst>
</file>

<file path=ppt/tags/tag47.xml><?xml version="1.0" encoding="utf-8"?>
<p:tagLst xmlns:p="http://schemas.openxmlformats.org/presentationml/2006/main">
  <p:tag name="ISLIDE.ICON" val="#392002;#398639;#398639;#393644;#407438;"/>
</p:tagLst>
</file>

<file path=ppt/tags/tag48.xml><?xml version="1.0" encoding="utf-8"?>
<p:tagLst xmlns:p="http://schemas.openxmlformats.org/presentationml/2006/main">
  <p:tag name="ISLIDE.ICON" val="#392002;#398639;#398639;#393644;#407438;"/>
</p:tagLst>
</file>

<file path=ppt/tags/tag49.xml><?xml version="1.0" encoding="utf-8"?>
<p:tagLst xmlns:p="http://schemas.openxmlformats.org/presentationml/2006/main">
  <p:tag name="ISLIDE.ICON" val="#392002;#398639;#398639;#393644;#407438;"/>
</p:tagLst>
</file>

<file path=ppt/tags/tag5.xml><?xml version="1.0" encoding="utf-8"?>
<p:tagLst xmlns:p="http://schemas.openxmlformats.org/presentationml/2006/main">
  <p:tag name="THINKCELLSHAPEDONOTDELETE" val="thinkcellActiveDocDoNotDelete"/>
</p:tagLst>
</file>

<file path=ppt/tags/tag50.xml><?xml version="1.0" encoding="utf-8"?>
<p:tagLst xmlns:p="http://schemas.openxmlformats.org/presentationml/2006/main">
  <p:tag name="ISLIDE.ICON" val="#392002;#398639;#398639;#393644;#407438;"/>
</p:tagLst>
</file>

<file path=ppt/tags/tag6.xml><?xml version="1.0" encoding="utf-8"?>
<p:tagLst xmlns:p="http://schemas.openxmlformats.org/presentationml/2006/main">
  <p:tag name="ISLIDE.ICON" val="#392002;#398639;#398639;#393644;#407438;"/>
</p:tagLst>
</file>

<file path=ppt/tags/tag7.xml><?xml version="1.0" encoding="utf-8"?>
<p:tagLst xmlns:p="http://schemas.openxmlformats.org/presentationml/2006/main">
  <p:tag name="ISLIDE.ICON" val="#392002;#398639;#398639;#393644;#407438;"/>
</p:tagLst>
</file>

<file path=ppt/tags/tag8.xml><?xml version="1.0" encoding="utf-8"?>
<p:tagLst xmlns:p="http://schemas.openxmlformats.org/presentationml/2006/main">
  <p:tag name="ISLIDE.ICON" val="#392002;#398639;#398639;#393644;#407438;"/>
</p:tagLst>
</file>

<file path=ppt/tags/tag9.xml><?xml version="1.0" encoding="utf-8"?>
<p:tagLst xmlns:p="http://schemas.openxmlformats.org/presentationml/2006/main">
  <p:tag name="ISLIDE.ICON" val="#392002;#398639;#398639;#393644;#407438;"/>
</p:tagLst>
</file>

<file path=ppt/theme/theme1.xml><?xml version="1.0" encoding="utf-8"?>
<a:theme xmlns:a="http://schemas.openxmlformats.org/drawingml/2006/main" name="1_知微行易">
  <a:themeElements>
    <a:clrScheme name="知微行易-蓝色">
      <a:dk1>
        <a:srgbClr val="000000"/>
      </a:dk1>
      <a:lt1>
        <a:srgbClr val="FFFFFF"/>
      </a:lt1>
      <a:dk2>
        <a:srgbClr val="44546A"/>
      </a:dk2>
      <a:lt2>
        <a:srgbClr val="E7E6E6"/>
      </a:lt2>
      <a:accent1>
        <a:srgbClr val="00D4FE"/>
      </a:accent1>
      <a:accent2>
        <a:srgbClr val="34B7FD"/>
      </a:accent2>
      <a:accent3>
        <a:srgbClr val="0463F4"/>
      </a:accent3>
      <a:accent4>
        <a:srgbClr val="1A3E8E"/>
      </a:accent4>
      <a:accent5>
        <a:srgbClr val="3D3D3D"/>
      </a:accent5>
      <a:accent6>
        <a:srgbClr val="AEABAB"/>
      </a:accent6>
      <a:hlink>
        <a:srgbClr val="0563C1"/>
      </a:hlink>
      <a:folHlink>
        <a:srgbClr val="BF9000"/>
      </a:folHlink>
    </a:clrScheme>
    <a:fontScheme name="cp3zhpj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5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3d3330-a527-44c4-aa67-57104323c182">
      <Terms xmlns="http://schemas.microsoft.com/office/infopath/2007/PartnerControls"/>
    </lcf76f155ced4ddcb4097134ff3c332f>
    <TaxCatchAll xmlns="e4a1d29f-e607-4792-aa65-fab34c2443e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DB04F0768F0D4E9F9DDD5EFD8E8BB4" ma:contentTypeVersion="12" ma:contentTypeDescription="Create a new document." ma:contentTypeScope="" ma:versionID="d152d2313cf06ce205d0979f372456b8">
  <xsd:schema xmlns:xsd="http://www.w3.org/2001/XMLSchema" xmlns:xs="http://www.w3.org/2001/XMLSchema" xmlns:p="http://schemas.microsoft.com/office/2006/metadata/properties" xmlns:ns2="383d3330-a527-44c4-aa67-57104323c182" xmlns:ns3="e4a1d29f-e607-4792-aa65-fab34c2443e7" targetNamespace="http://schemas.microsoft.com/office/2006/metadata/properties" ma:root="true" ma:fieldsID="20da7ab80279e57fbef6e2833768a09e" ns2:_="" ns3:_="">
    <xsd:import namespace="383d3330-a527-44c4-aa67-57104323c182"/>
    <xsd:import namespace="e4a1d29f-e607-4792-aa65-fab34c2443e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d3330-a527-44c4-aa67-57104323c1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afbb608-7d14-4981-8ae8-0cf6d90df99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a1d29f-e607-4792-aa65-fab34c2443e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70faba6-c517-4b50-a3a4-5e5c305334d6}" ma:internalName="TaxCatchAll" ma:showField="CatchAllData" ma:web="e4a1d29f-e607-4792-aa65-fab34c2443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51.xml><?xml version="1.0" encoding="utf-8"?>
<ds:datastoreItem xmlns:ds="http://schemas.openxmlformats.org/officeDocument/2006/customXml" ds:itemID="{33350778-FCD2-47E5-9770-A2F87D35CCAA}">
  <ds:schemaRefs/>
</ds:datastoreItem>
</file>

<file path=customXml/itemProps52.xml><?xml version="1.0" encoding="utf-8"?>
<ds:datastoreItem xmlns:ds="http://schemas.openxmlformats.org/officeDocument/2006/customXml" ds:itemID="{06ED6AFC-37C0-4759-9C58-5207613A94D1}">
  <ds:schemaRefs/>
</ds:datastoreItem>
</file>

<file path=customXml/itemProps53.xml><?xml version="1.0" encoding="utf-8"?>
<ds:datastoreItem xmlns:ds="http://schemas.openxmlformats.org/officeDocument/2006/customXml" ds:itemID="{31C7DF4B-2B11-4835-B6FE-E8F9B0A8E727}">
  <ds:schemaRefs/>
</ds:datastoreItem>
</file>

<file path=docProps/app.xml><?xml version="1.0" encoding="utf-8"?>
<Properties xmlns="http://schemas.openxmlformats.org/officeDocument/2006/extended-properties" xmlns:vt="http://schemas.openxmlformats.org/officeDocument/2006/docPropsVTypes">
  <TotalTime>0</TotalTime>
  <Words>20621</Words>
  <Application>WPS 演示</Application>
  <PresentationFormat>宽屏</PresentationFormat>
  <Paragraphs>515</Paragraphs>
  <Slides>48</Slides>
  <Notes>84</Notes>
  <HiddenSlides>5</HiddenSlides>
  <MMClips>3</MMClips>
  <ScaleCrop>false</ScaleCrop>
  <HeadingPairs>
    <vt:vector size="8" baseType="variant">
      <vt:variant>
        <vt:lpstr>已用的字体</vt:lpstr>
      </vt:variant>
      <vt:variant>
        <vt:i4>37</vt:i4>
      </vt:variant>
      <vt:variant>
        <vt:lpstr>主题</vt:lpstr>
      </vt:variant>
      <vt:variant>
        <vt:i4>1</vt:i4>
      </vt:variant>
      <vt:variant>
        <vt:lpstr>嵌入 OLE 服务器</vt:lpstr>
      </vt:variant>
      <vt:variant>
        <vt:i4>2</vt:i4>
      </vt:variant>
      <vt:variant>
        <vt:lpstr>幻灯片标题</vt:lpstr>
      </vt:variant>
      <vt:variant>
        <vt:i4>48</vt:i4>
      </vt:variant>
    </vt:vector>
  </HeadingPairs>
  <TitlesOfParts>
    <vt:vector size="88" baseType="lpstr">
      <vt:lpstr>Arial</vt:lpstr>
      <vt:lpstr>宋体</vt:lpstr>
      <vt:lpstr>Wingdings</vt:lpstr>
      <vt:lpstr>微软雅黑</vt:lpstr>
      <vt:lpstr>Symbol</vt:lpstr>
      <vt:lpstr>华文楷体</vt:lpstr>
      <vt:lpstr>Frutiger 45 Light</vt:lpstr>
      <vt:lpstr>Microsoft YaHei UI</vt:lpstr>
      <vt:lpstr>Soho Gothic Pro</vt:lpstr>
      <vt:lpstr>汉仪旗黑X1-55W</vt:lpstr>
      <vt:lpstr>Impact</vt:lpstr>
      <vt:lpstr>Grotesque</vt:lpstr>
      <vt:lpstr>Calibri</vt:lpstr>
      <vt:lpstr>Frutiger 45 Light</vt:lpstr>
      <vt:lpstr>Arial Unicode MS</vt:lpstr>
      <vt:lpstr>Noto Sans</vt:lpstr>
      <vt:lpstr>Yu Gothic UI</vt:lpstr>
      <vt:lpstr>Meiryo</vt:lpstr>
      <vt:lpstr>Arial</vt:lpstr>
      <vt:lpstr>Arial Unicode MS</vt:lpstr>
      <vt:lpstr>黑体</vt:lpstr>
      <vt:lpstr>Times New Roman</vt:lpstr>
      <vt:lpstr>-apple-system</vt:lpstr>
      <vt:lpstr>Segoe Print</vt:lpstr>
      <vt:lpstr>微软雅黑 Light</vt:lpstr>
      <vt:lpstr>Arial Unicode MS</vt:lpstr>
      <vt:lpstr>Times New Roman</vt:lpstr>
      <vt:lpstr>Inter</vt:lpstr>
      <vt:lpstr>MS PGothic</vt:lpstr>
      <vt:lpstr>Helvetica Neue</vt:lpstr>
      <vt:lpstr>思源黑体 CN Regular</vt:lpstr>
      <vt:lpstr>等线</vt:lpstr>
      <vt:lpstr>Heiti SC Light</vt:lpstr>
      <vt:lpstr>Segoe UI</vt:lpstr>
      <vt:lpstr>PT Serif</vt:lpstr>
      <vt:lpstr>MingLiU-ExtB</vt:lpstr>
      <vt:lpstr>思源黑体 CN Medium</vt:lpstr>
      <vt:lpstr>1_知微行易</vt:lpstr>
      <vt:lpstr>TCLayout.ActiveDocument.1</vt:lpstr>
      <vt:lpstr>TCLayout.ActiveDocument.1</vt:lpstr>
      <vt:lpstr>PowerPoint 演示文稿</vt:lpstr>
      <vt:lpstr>Overview</vt:lpstr>
      <vt:lpstr>WMS Basic initialization-Org Management</vt:lpstr>
      <vt:lpstr>WMS Basic initialization - Role and permission management</vt:lpstr>
      <vt:lpstr>WMS Basic initialization-Org Management</vt:lpstr>
      <vt:lpstr>WMS Basic initialization-Factory Information</vt:lpstr>
      <vt:lpstr>WMS Basic initialization-Inventory Organization List</vt:lpstr>
      <vt:lpstr>WMS Basic initialization-Warehouse Information</vt:lpstr>
      <vt:lpstr>WMS Basic initialization-Warehouse Area Management</vt:lpstr>
      <vt:lpstr>WMS Basic initialization-Warehouse Location Management</vt:lpstr>
      <vt:lpstr>WMS Basic initialization-Data Dictionary</vt:lpstr>
      <vt:lpstr>WMS Basic initialization-Operation Log</vt:lpstr>
      <vt:lpstr>WMS Basic initialization-Messages &amp; Alerts</vt:lpstr>
      <vt:lpstr>WMS Basic initialization-Master Data Management</vt:lpstr>
      <vt:lpstr>WMS Basic initialization-Customer Classification</vt:lpstr>
      <vt:lpstr>WMS Basic initialization-Customer Information</vt:lpstr>
      <vt:lpstr>WMS Basic initialization-Supplier Classification</vt:lpstr>
      <vt:lpstr>WMS Basic initialization-Supplier Information</vt:lpstr>
      <vt:lpstr>WMS Basic initialization-Material Classification</vt:lpstr>
      <vt:lpstr>WMS Basic initialization-Material Profile</vt:lpstr>
      <vt:lpstr>WMS Basic initialization-Coding Rules</vt:lpstr>
      <vt:lpstr>WMS Basic initialization-Shelving Rules</vt:lpstr>
      <vt:lpstr>WMS Basic initialization-Over-Receipt Rule</vt:lpstr>
      <vt:lpstr>WMS Basic initialization-Business Type</vt:lpstr>
      <vt:lpstr>WMS Basic Workflow process overview</vt:lpstr>
      <vt:lpstr>WMS Basic - Purchase Order</vt:lpstr>
      <vt:lpstr>WMS Basic - Inbound Order</vt:lpstr>
      <vt:lpstr>WMS Basic - Receipt Document</vt:lpstr>
      <vt:lpstr>WMS Basic - Inspection Items</vt:lpstr>
      <vt:lpstr>WMS Basic - Inspection Plan</vt:lpstr>
      <vt:lpstr>WMS Basic initialization-</vt:lpstr>
      <vt:lpstr>WMS Basic - Inspection Instruction</vt:lpstr>
      <vt:lpstr>WMS Basic - Inspection Operation</vt:lpstr>
      <vt:lpstr>WMS Basic - Inbound Instruction</vt:lpstr>
      <vt:lpstr>WMS Basic - Shelving Management</vt:lpstr>
      <vt:lpstr>WMS - Production Order</vt:lpstr>
      <vt:lpstr>WMS Basic - Sale Order</vt:lpstr>
      <vt:lpstr>WMS Basic - Outbound Order</vt:lpstr>
      <vt:lpstr>WMS Basic - Outbound Instruction</vt:lpstr>
      <vt:lpstr>WMS Basic - Order Picking and De-shelving</vt:lpstr>
      <vt:lpstr>WMS Basic - Shipping</vt:lpstr>
      <vt:lpstr>WMS Basic - Lock</vt:lpstr>
      <vt:lpstr>WMS Basic - Release</vt:lpstr>
      <vt:lpstr>WMS Basic - Warehouse Transfer Management</vt:lpstr>
      <vt:lpstr>WMS Basic - Transfer Order</vt:lpstr>
      <vt:lpstr>WMS Basic - Inventory Data</vt:lpstr>
      <vt:lpstr>WMS Basic - AI Agents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 Xueming</dc:creator>
  <cp:lastModifiedBy>EDY</cp:lastModifiedBy>
  <cp:revision>4</cp:revision>
  <dcterms:created xsi:type="dcterms:W3CDTF">2006-08-16T00:00:00Z</dcterms:created>
  <dcterms:modified xsi:type="dcterms:W3CDTF">2025-06-19T02:40:30Z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0x0101009FDB04F0768F0D4E9F9DDD5EFD8E8BB4</vt:lpwstr>
  </property>
  <property fmtid="{D5CDD505-2E9C-101B-9397-08002B2CF9AE}" pid="3" name="MediaServiceImageTags">
    <vt:lpwstr/>
  </property>
  <property fmtid="{D5CDD505-2E9C-101B-9397-08002B2CF9AE}" pid="4" name="ICV">
    <vt:lpwstr>D7410B536257456396BA0E9B55F8AB11_12</vt:lpwstr>
  </property>
  <property fmtid="{D5CDD505-2E9C-101B-9397-08002B2CF9AE}" pid="5" name="KSOProductBuildVer">
    <vt:lpwstr>2052-12.1.0.21541</vt:lpwstr>
  </property>
</Properties>
</file>